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94" r:id="rId2"/>
    <p:sldId id="293" r:id="rId3"/>
    <p:sldId id="343" r:id="rId4"/>
    <p:sldId id="345" r:id="rId5"/>
    <p:sldId id="295" r:id="rId6"/>
    <p:sldId id="342" r:id="rId7"/>
    <p:sldId id="344" r:id="rId8"/>
    <p:sldId id="346" r:id="rId9"/>
    <p:sldId id="347" r:id="rId10"/>
    <p:sldId id="403" r:id="rId11"/>
    <p:sldId id="404" r:id="rId12"/>
    <p:sldId id="348" r:id="rId13"/>
    <p:sldId id="349" r:id="rId14"/>
    <p:sldId id="350" r:id="rId15"/>
    <p:sldId id="351" r:id="rId16"/>
    <p:sldId id="352" r:id="rId17"/>
    <p:sldId id="353" r:id="rId18"/>
    <p:sldId id="394" r:id="rId19"/>
    <p:sldId id="398" r:id="rId20"/>
    <p:sldId id="400" r:id="rId21"/>
    <p:sldId id="401" r:id="rId22"/>
    <p:sldId id="402" r:id="rId23"/>
    <p:sldId id="399" r:id="rId24"/>
    <p:sldId id="355" r:id="rId25"/>
    <p:sldId id="474" r:id="rId26"/>
    <p:sldId id="473" r:id="rId27"/>
    <p:sldId id="395" r:id="rId28"/>
    <p:sldId id="410" r:id="rId29"/>
    <p:sldId id="471" r:id="rId30"/>
    <p:sldId id="472" r:id="rId31"/>
    <p:sldId id="356" r:id="rId32"/>
    <p:sldId id="475" r:id="rId33"/>
    <p:sldId id="406" r:id="rId34"/>
    <p:sldId id="409" r:id="rId35"/>
    <p:sldId id="405" r:id="rId36"/>
    <p:sldId id="372" r:id="rId37"/>
    <p:sldId id="373" r:id="rId38"/>
    <p:sldId id="374" r:id="rId39"/>
    <p:sldId id="375" r:id="rId40"/>
    <p:sldId id="407" r:id="rId41"/>
    <p:sldId id="377" r:id="rId42"/>
    <p:sldId id="299" r:id="rId43"/>
    <p:sldId id="466" r:id="rId44"/>
    <p:sldId id="376" r:id="rId45"/>
    <p:sldId id="378" r:id="rId46"/>
    <p:sldId id="379" r:id="rId47"/>
    <p:sldId id="380" r:id="rId48"/>
    <p:sldId id="381" r:id="rId49"/>
    <p:sldId id="382" r:id="rId50"/>
    <p:sldId id="383" r:id="rId51"/>
    <p:sldId id="384" r:id="rId52"/>
    <p:sldId id="388" r:id="rId53"/>
    <p:sldId id="385" r:id="rId54"/>
    <p:sldId id="391" r:id="rId55"/>
    <p:sldId id="389" r:id="rId56"/>
    <p:sldId id="392" r:id="rId57"/>
    <p:sldId id="393" r:id="rId58"/>
    <p:sldId id="390" r:id="rId59"/>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58" autoAdjust="0"/>
    <p:restoredTop sz="95489" autoAdjust="0"/>
  </p:normalViewPr>
  <p:slideViewPr>
    <p:cSldViewPr snapToGrid="0">
      <p:cViewPr>
        <p:scale>
          <a:sx n="86" d="100"/>
          <a:sy n="86" d="100"/>
        </p:scale>
        <p:origin x="324" y="41"/>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51" tIns="48325" rIns="96651" bIns="48325" rtlCol="0"/>
          <a:lstStyle>
            <a:lvl1pPr algn="l">
              <a:defRPr sz="12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51" tIns="48325" rIns="96651" bIns="48325" rtlCol="0"/>
          <a:lstStyle>
            <a:lvl1pPr algn="r">
              <a:defRPr sz="1200"/>
            </a:lvl1pPr>
          </a:lstStyle>
          <a:p>
            <a:fld id="{8B2D99DD-B947-4412-96CF-257DE40EF81B}" type="datetimeFigureOut">
              <a:rPr lang="en-US" smtClean="0"/>
              <a:t>2/23/2020</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51" tIns="48325" rIns="96651" bIns="48325" rtlCol="0" anchor="ctr"/>
          <a:lstStyle/>
          <a:p>
            <a:endParaRPr lang="en-US"/>
          </a:p>
        </p:txBody>
      </p:sp>
      <p:sp>
        <p:nvSpPr>
          <p:cNvPr id="5" name="Notes Placeholder 4"/>
          <p:cNvSpPr>
            <a:spLocks noGrp="1"/>
          </p:cNvSpPr>
          <p:nvPr>
            <p:ph type="body" sz="quarter" idx="3"/>
          </p:nvPr>
        </p:nvSpPr>
        <p:spPr>
          <a:xfrm>
            <a:off x="731521" y="4620578"/>
            <a:ext cx="5852160" cy="3780472"/>
          </a:xfrm>
          <a:prstGeom prst="rect">
            <a:avLst/>
          </a:prstGeom>
        </p:spPr>
        <p:txBody>
          <a:bodyPr vert="horz" lIns="96651" tIns="48325" rIns="96651" bIns="4832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51" tIns="48325" rIns="96651" bIns="48325" rtlCol="0" anchor="b"/>
          <a:lstStyle>
            <a:lvl1pPr algn="l">
              <a:defRPr sz="12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51" tIns="48325" rIns="96651" bIns="48325" rtlCol="0" anchor="b"/>
          <a:lstStyle>
            <a:lvl1pPr algn="r">
              <a:defRPr sz="1200"/>
            </a:lvl1pPr>
          </a:lstStyle>
          <a:p>
            <a:fld id="{E1C8CD41-0683-4027-9B0C-EAEB536C1E05}" type="slidenum">
              <a:rPr lang="en-US" smtClean="0"/>
              <a:t>‹#›</a:t>
            </a:fld>
            <a:endParaRPr lang="en-US"/>
          </a:p>
        </p:txBody>
      </p:sp>
    </p:spTree>
    <p:extLst>
      <p:ext uri="{BB962C8B-B14F-4D97-AF65-F5344CB8AC3E}">
        <p14:creationId xmlns:p14="http://schemas.microsoft.com/office/powerpoint/2010/main" val="32933673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towardsdatascience.com/optimization-loss-function-under-the-hood-part-ii-d20a239cde11"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C8CD41-0683-4027-9B0C-EAEB536C1E05}" type="slidenum">
              <a:rPr lang="en-US" smtClean="0"/>
              <a:t>21</a:t>
            </a:fld>
            <a:endParaRPr lang="en-US"/>
          </a:p>
        </p:txBody>
      </p:sp>
    </p:spTree>
    <p:extLst>
      <p:ext uri="{BB962C8B-B14F-4D97-AF65-F5344CB8AC3E}">
        <p14:creationId xmlns:p14="http://schemas.microsoft.com/office/powerpoint/2010/main" val="4273265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C8CD41-0683-4027-9B0C-EAEB536C1E05}" type="slidenum">
              <a:rPr lang="en-US" smtClean="0"/>
              <a:t>28</a:t>
            </a:fld>
            <a:endParaRPr lang="en-US"/>
          </a:p>
        </p:txBody>
      </p:sp>
    </p:spTree>
    <p:extLst>
      <p:ext uri="{BB962C8B-B14F-4D97-AF65-F5344CB8AC3E}">
        <p14:creationId xmlns:p14="http://schemas.microsoft.com/office/powerpoint/2010/main" val="46672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https://towardsdatascience.com/optimization-loss-function-under-the-hood-part-ii-d20a239cde11</a:t>
            </a:r>
            <a:endParaRPr lang="en-US" dirty="0"/>
          </a:p>
          <a:p>
            <a:endParaRPr lang="en-US" dirty="0"/>
          </a:p>
        </p:txBody>
      </p:sp>
      <p:sp>
        <p:nvSpPr>
          <p:cNvPr id="4" name="Slide Number Placeholder 3"/>
          <p:cNvSpPr>
            <a:spLocks noGrp="1"/>
          </p:cNvSpPr>
          <p:nvPr>
            <p:ph type="sldNum" sz="quarter" idx="5"/>
          </p:nvPr>
        </p:nvSpPr>
        <p:spPr/>
        <p:txBody>
          <a:bodyPr/>
          <a:lstStyle/>
          <a:p>
            <a:fld id="{E1C8CD41-0683-4027-9B0C-EAEB536C1E05}" type="slidenum">
              <a:rPr lang="en-US" smtClean="0"/>
              <a:t>34</a:t>
            </a:fld>
            <a:endParaRPr lang="en-US"/>
          </a:p>
        </p:txBody>
      </p:sp>
    </p:spTree>
    <p:extLst>
      <p:ext uri="{BB962C8B-B14F-4D97-AF65-F5344CB8AC3E}">
        <p14:creationId xmlns:p14="http://schemas.microsoft.com/office/powerpoint/2010/main" val="2055895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C8CD41-0683-4027-9B0C-EAEB536C1E05}" type="slidenum">
              <a:rPr lang="en-US" smtClean="0"/>
              <a:t>37</a:t>
            </a:fld>
            <a:endParaRPr lang="en-US"/>
          </a:p>
        </p:txBody>
      </p:sp>
    </p:spTree>
    <p:extLst>
      <p:ext uri="{BB962C8B-B14F-4D97-AF65-F5344CB8AC3E}">
        <p14:creationId xmlns:p14="http://schemas.microsoft.com/office/powerpoint/2010/main" val="121958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A033E3F-EF61-407B-9DB1-51F59B952014}" type="datetimeFigureOut">
              <a:rPr lang="en-US" smtClean="0"/>
              <a:t>2/23/2020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6B486-7325-4EC6-BA25-B5378175C43B}" type="slidenum">
              <a:rPr lang="en-US" smtClean="0"/>
              <a:t>‹#›</a:t>
            </a:fld>
            <a:endParaRPr lang="en-US"/>
          </a:p>
        </p:txBody>
      </p:sp>
    </p:spTree>
    <p:extLst>
      <p:ext uri="{BB962C8B-B14F-4D97-AF65-F5344CB8AC3E}">
        <p14:creationId xmlns:p14="http://schemas.microsoft.com/office/powerpoint/2010/main" val="204932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033E3F-EF61-407B-9DB1-51F59B952014}" type="datetimeFigureOut">
              <a:rPr lang="en-US" smtClean="0"/>
              <a:t>2/23/2020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6B486-7325-4EC6-BA25-B5378175C43B}" type="slidenum">
              <a:rPr lang="en-US" smtClean="0"/>
              <a:t>‹#›</a:t>
            </a:fld>
            <a:endParaRPr lang="en-US"/>
          </a:p>
        </p:txBody>
      </p:sp>
    </p:spTree>
    <p:extLst>
      <p:ext uri="{BB962C8B-B14F-4D97-AF65-F5344CB8AC3E}">
        <p14:creationId xmlns:p14="http://schemas.microsoft.com/office/powerpoint/2010/main" val="3068781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033E3F-EF61-407B-9DB1-51F59B952014}" type="datetimeFigureOut">
              <a:rPr lang="en-US" smtClean="0"/>
              <a:t>2/23/2020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6B486-7325-4EC6-BA25-B5378175C43B}" type="slidenum">
              <a:rPr lang="en-US" smtClean="0"/>
              <a:t>‹#›</a:t>
            </a:fld>
            <a:endParaRPr lang="en-US"/>
          </a:p>
        </p:txBody>
      </p:sp>
    </p:spTree>
    <p:extLst>
      <p:ext uri="{BB962C8B-B14F-4D97-AF65-F5344CB8AC3E}">
        <p14:creationId xmlns:p14="http://schemas.microsoft.com/office/powerpoint/2010/main" val="13464104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Content, and Header">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701245" y="568029"/>
            <a:ext cx="10972800" cy="392415"/>
          </a:xfrm>
          <a:prstGeom prst="rect">
            <a:avLst/>
          </a:prstGeom>
          <a:noFill/>
          <a:effectLst/>
        </p:spPr>
        <p:txBody>
          <a:bodyPr wrap="square" lIns="0" tIns="0" rIns="0" bIns="0" anchor="ctr" anchorCtr="0">
            <a:spAutoFit/>
          </a:bodyPr>
          <a:lstStyle>
            <a:lvl1pPr marL="0" indent="0" algn="l" defTabSz="454007">
              <a:lnSpc>
                <a:spcPct val="85000"/>
              </a:lnSpc>
              <a:spcAft>
                <a:spcPts val="0"/>
              </a:spcAft>
              <a:tabLst/>
              <a:defRPr sz="3000" b="1" baseline="0">
                <a:solidFill>
                  <a:schemeClr val="tx1"/>
                </a:solidFill>
                <a:latin typeface="+mj-lt"/>
                <a:cs typeface="Arial"/>
              </a:defRPr>
            </a:lvl1pPr>
          </a:lstStyle>
          <a:p>
            <a:r>
              <a:rPr lang="en-US" dirty="0"/>
              <a:t>Title Goes Here</a:t>
            </a:r>
          </a:p>
        </p:txBody>
      </p:sp>
      <p:sp>
        <p:nvSpPr>
          <p:cNvPr id="4" name="Content Placeholder 3"/>
          <p:cNvSpPr>
            <a:spLocks noGrp="1"/>
          </p:cNvSpPr>
          <p:nvPr>
            <p:ph sz="quarter" idx="10"/>
          </p:nvPr>
        </p:nvSpPr>
        <p:spPr>
          <a:xfrm>
            <a:off x="701245" y="1920876"/>
            <a:ext cx="10972800" cy="664284"/>
          </a:xfrm>
          <a:prstGeom prst="rect">
            <a:avLst/>
          </a:prstGeom>
        </p:spPr>
        <p:txBody>
          <a:bodyPr lIns="0" tIns="0" bIns="0">
            <a:spAutoFit/>
          </a:bodyPr>
          <a:lstStyle>
            <a:lvl1pPr marL="342886" indent="-342886">
              <a:lnSpc>
                <a:spcPct val="90000"/>
              </a:lnSpc>
              <a:spcBef>
                <a:spcPts val="1500"/>
              </a:spcBef>
              <a:buClr>
                <a:schemeClr val="accent1"/>
              </a:buClr>
              <a:buSzPct val="75000"/>
              <a:buFont typeface="Wingdings 2" pitchFamily="18" charset="2"/>
              <a:buChar char="Ã"/>
              <a:defRPr sz="2333"/>
            </a:lvl1pPr>
            <a:lvl2pPr>
              <a:lnSpc>
                <a:spcPct val="90000"/>
              </a:lnSpc>
              <a:spcBef>
                <a:spcPts val="500"/>
              </a:spcBef>
              <a:defRPr sz="2000"/>
            </a:lvl2pPr>
            <a:lvl3pPr>
              <a:defRPr sz="2333"/>
            </a:lvl3pPr>
            <a:lvl4pPr>
              <a:defRPr sz="2333"/>
            </a:lvl4pPr>
            <a:lvl5pPr>
              <a:defRPr sz="2333"/>
            </a:lvl5pPr>
          </a:lstStyle>
          <a:p>
            <a:pPr lvl="0"/>
            <a:r>
              <a:rPr lang="en-US"/>
              <a:t>Click to edit Master text styles</a:t>
            </a:r>
          </a:p>
          <a:p>
            <a:pPr lvl="1"/>
            <a:r>
              <a:rPr lang="en-US"/>
              <a:t>Second level</a:t>
            </a:r>
          </a:p>
        </p:txBody>
      </p:sp>
      <p:sp>
        <p:nvSpPr>
          <p:cNvPr id="3" name="Content Placeholder 2"/>
          <p:cNvSpPr>
            <a:spLocks noGrp="1"/>
          </p:cNvSpPr>
          <p:nvPr>
            <p:ph sz="quarter" idx="11"/>
          </p:nvPr>
        </p:nvSpPr>
        <p:spPr>
          <a:xfrm>
            <a:off x="701245" y="1443496"/>
            <a:ext cx="10972800" cy="366254"/>
          </a:xfrm>
        </p:spPr>
        <p:txBody>
          <a:bodyPr tIns="0" bIns="0" anchor="b" anchorCtr="0">
            <a:spAutoFit/>
          </a:bodyPr>
          <a:lstStyle>
            <a:lvl1pPr marL="0" indent="0">
              <a:lnSpc>
                <a:spcPct val="85000"/>
              </a:lnSpc>
              <a:spcBef>
                <a:spcPts val="1000"/>
              </a:spcBef>
              <a:buNone/>
              <a:defRPr b="1">
                <a:solidFill>
                  <a:schemeClr val="accent5"/>
                </a:solidFill>
              </a:defRPr>
            </a:lvl1pPr>
          </a:lstStyle>
          <a:p>
            <a:pPr lvl="0"/>
            <a:r>
              <a:rPr lang="en-US"/>
              <a:t>Click to edit Master text styles</a:t>
            </a:r>
          </a:p>
        </p:txBody>
      </p:sp>
    </p:spTree>
    <p:extLst>
      <p:ext uri="{BB962C8B-B14F-4D97-AF65-F5344CB8AC3E}">
        <p14:creationId xmlns:p14="http://schemas.microsoft.com/office/powerpoint/2010/main" val="3760735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033E3F-EF61-407B-9DB1-51F59B952014}" type="datetimeFigureOut">
              <a:rPr lang="en-US" smtClean="0"/>
              <a:t>2/23/2020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6B486-7325-4EC6-BA25-B5378175C43B}" type="slidenum">
              <a:rPr lang="en-US" smtClean="0"/>
              <a:t>‹#›</a:t>
            </a:fld>
            <a:endParaRPr lang="en-US"/>
          </a:p>
        </p:txBody>
      </p:sp>
    </p:spTree>
    <p:extLst>
      <p:ext uri="{BB962C8B-B14F-4D97-AF65-F5344CB8AC3E}">
        <p14:creationId xmlns:p14="http://schemas.microsoft.com/office/powerpoint/2010/main" val="1393604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033E3F-EF61-407B-9DB1-51F59B952014}" type="datetimeFigureOut">
              <a:rPr lang="en-US" smtClean="0"/>
              <a:t>2/23/2020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6B486-7325-4EC6-BA25-B5378175C43B}" type="slidenum">
              <a:rPr lang="en-US" smtClean="0"/>
              <a:t>‹#›</a:t>
            </a:fld>
            <a:endParaRPr lang="en-US"/>
          </a:p>
        </p:txBody>
      </p:sp>
    </p:spTree>
    <p:extLst>
      <p:ext uri="{BB962C8B-B14F-4D97-AF65-F5344CB8AC3E}">
        <p14:creationId xmlns:p14="http://schemas.microsoft.com/office/powerpoint/2010/main" val="676839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A033E3F-EF61-407B-9DB1-51F59B952014}" type="datetimeFigureOut">
              <a:rPr lang="en-US" smtClean="0"/>
              <a:t>2/23/2020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F6B486-7325-4EC6-BA25-B5378175C43B}" type="slidenum">
              <a:rPr lang="en-US" smtClean="0"/>
              <a:t>‹#›</a:t>
            </a:fld>
            <a:endParaRPr lang="en-US"/>
          </a:p>
        </p:txBody>
      </p:sp>
    </p:spTree>
    <p:extLst>
      <p:ext uri="{BB962C8B-B14F-4D97-AF65-F5344CB8AC3E}">
        <p14:creationId xmlns:p14="http://schemas.microsoft.com/office/powerpoint/2010/main" val="28344613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A033E3F-EF61-407B-9DB1-51F59B952014}" type="datetimeFigureOut">
              <a:rPr lang="en-US" smtClean="0"/>
              <a:t>2/23/2020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F6B486-7325-4EC6-BA25-B5378175C43B}" type="slidenum">
              <a:rPr lang="en-US" smtClean="0"/>
              <a:t>‹#›</a:t>
            </a:fld>
            <a:endParaRPr lang="en-US"/>
          </a:p>
        </p:txBody>
      </p:sp>
    </p:spTree>
    <p:extLst>
      <p:ext uri="{BB962C8B-B14F-4D97-AF65-F5344CB8AC3E}">
        <p14:creationId xmlns:p14="http://schemas.microsoft.com/office/powerpoint/2010/main" val="13852021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A033E3F-EF61-407B-9DB1-51F59B952014}" type="datetimeFigureOut">
              <a:rPr lang="en-US" smtClean="0"/>
              <a:t>2/23/2020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F6B486-7325-4EC6-BA25-B5378175C43B}" type="slidenum">
              <a:rPr lang="en-US" smtClean="0"/>
              <a:t>‹#›</a:t>
            </a:fld>
            <a:endParaRPr lang="en-US"/>
          </a:p>
        </p:txBody>
      </p:sp>
    </p:spTree>
    <p:extLst>
      <p:ext uri="{BB962C8B-B14F-4D97-AF65-F5344CB8AC3E}">
        <p14:creationId xmlns:p14="http://schemas.microsoft.com/office/powerpoint/2010/main" val="366510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033E3F-EF61-407B-9DB1-51F59B952014}" type="datetimeFigureOut">
              <a:rPr lang="en-US" smtClean="0"/>
              <a:t>2/23/2020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F6B486-7325-4EC6-BA25-B5378175C43B}" type="slidenum">
              <a:rPr lang="en-US" smtClean="0"/>
              <a:t>‹#›</a:t>
            </a:fld>
            <a:endParaRPr lang="en-US"/>
          </a:p>
        </p:txBody>
      </p:sp>
    </p:spTree>
    <p:extLst>
      <p:ext uri="{BB962C8B-B14F-4D97-AF65-F5344CB8AC3E}">
        <p14:creationId xmlns:p14="http://schemas.microsoft.com/office/powerpoint/2010/main" val="1704636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A033E3F-EF61-407B-9DB1-51F59B952014}" type="datetimeFigureOut">
              <a:rPr lang="en-US" smtClean="0"/>
              <a:t>2/23/2020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F6B486-7325-4EC6-BA25-B5378175C43B}" type="slidenum">
              <a:rPr lang="en-US" smtClean="0"/>
              <a:t>‹#›</a:t>
            </a:fld>
            <a:endParaRPr lang="en-US"/>
          </a:p>
        </p:txBody>
      </p:sp>
    </p:spTree>
    <p:extLst>
      <p:ext uri="{BB962C8B-B14F-4D97-AF65-F5344CB8AC3E}">
        <p14:creationId xmlns:p14="http://schemas.microsoft.com/office/powerpoint/2010/main" val="1496203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A033E3F-EF61-407B-9DB1-51F59B952014}" type="datetimeFigureOut">
              <a:rPr lang="en-US" smtClean="0"/>
              <a:t>2/23/2020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F6B486-7325-4EC6-BA25-B5378175C43B}" type="slidenum">
              <a:rPr lang="en-US" smtClean="0"/>
              <a:t>‹#›</a:t>
            </a:fld>
            <a:endParaRPr lang="en-US"/>
          </a:p>
        </p:txBody>
      </p:sp>
    </p:spTree>
    <p:extLst>
      <p:ext uri="{BB962C8B-B14F-4D97-AF65-F5344CB8AC3E}">
        <p14:creationId xmlns:p14="http://schemas.microsoft.com/office/powerpoint/2010/main" val="1585470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033E3F-EF61-407B-9DB1-51F59B952014}" type="datetimeFigureOut">
              <a:rPr lang="en-US" smtClean="0"/>
              <a:t>2/23/2020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F6B486-7325-4EC6-BA25-B5378175C43B}" type="slidenum">
              <a:rPr lang="en-US" smtClean="0"/>
              <a:t>‹#›</a:t>
            </a:fld>
            <a:endParaRPr lang="en-US"/>
          </a:p>
        </p:txBody>
      </p:sp>
    </p:spTree>
    <p:extLst>
      <p:ext uri="{BB962C8B-B14F-4D97-AF65-F5344CB8AC3E}">
        <p14:creationId xmlns:p14="http://schemas.microsoft.com/office/powerpoint/2010/main" val="201786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linkedin.com/in/ncc-1701-d"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en.wikipedia.org/wiki/Tf%E2%80%93idf"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hyperlink" Target="https://en.wikipedia.org/wiki/Logistic_function"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s://towardsdatascience.com/logit-of-logistic-regression-understanding-the-fundamentals-f384152a33d1"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towardsdatascience.com/logit-of-logistic-regression-understanding-the-fundamentals-f384152a33d1" TargetMode="External"/><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90.png"/><Relationship Id="rId5" Type="http://schemas.openxmlformats.org/officeDocument/2006/relationships/image" Target="../media/image40.tiff"/><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aaai.org/ocs/index.php/ICWSM/ICWSM10/paper/viewFile/1441/1852"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NUL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NUL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8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ai.stanford.edu/~amaas/papers/wvSent_acl2011.pdf"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IST718</a:t>
            </a:r>
            <a:br>
              <a:rPr lang="en-US" dirty="0"/>
            </a:br>
            <a:r>
              <a:rPr lang="en-US" dirty="0"/>
              <a:t>Use case: Sentiment Analysis</a:t>
            </a:r>
            <a:br>
              <a:rPr lang="en-US" dirty="0"/>
            </a:br>
            <a:endParaRPr lang="en-US" dirty="0"/>
          </a:p>
        </p:txBody>
      </p:sp>
      <p:sp>
        <p:nvSpPr>
          <p:cNvPr id="3" name="Subtitle 2"/>
          <p:cNvSpPr>
            <a:spLocks noGrp="1"/>
          </p:cNvSpPr>
          <p:nvPr>
            <p:ph type="subTitle" idx="1"/>
          </p:nvPr>
        </p:nvSpPr>
        <p:spPr/>
        <p:txBody>
          <a:bodyPr>
            <a:normAutofit fontScale="70000" lnSpcReduction="20000"/>
          </a:bodyPr>
          <a:lstStyle/>
          <a:p>
            <a:r>
              <a:rPr lang="en-US" sz="3600" dirty="0"/>
              <a:t>Willard Williamson</a:t>
            </a:r>
          </a:p>
          <a:p>
            <a:r>
              <a:rPr lang="en-US" sz="3600" dirty="0"/>
              <a:t>Adjunct Professor</a:t>
            </a:r>
          </a:p>
          <a:p>
            <a:r>
              <a:rPr lang="en-US" sz="3600" dirty="0" err="1"/>
              <a:t>iSchool</a:t>
            </a:r>
            <a:r>
              <a:rPr lang="en-US" sz="3600" dirty="0"/>
              <a:t>, Syracuse University</a:t>
            </a:r>
          </a:p>
          <a:p>
            <a:r>
              <a:rPr lang="en-US" sz="3600" dirty="0">
                <a:hlinkClick r:id="rId2"/>
              </a:rPr>
              <a:t>linkedin.com/in/ncc-1701-d</a:t>
            </a:r>
            <a:endParaRPr lang="en-US" sz="3600" dirty="0"/>
          </a:p>
          <a:p>
            <a:endParaRPr lang="en-US" sz="3600" dirty="0"/>
          </a:p>
        </p:txBody>
      </p:sp>
    </p:spTree>
    <p:extLst>
      <p:ext uri="{BB962C8B-B14F-4D97-AF65-F5344CB8AC3E}">
        <p14:creationId xmlns:p14="http://schemas.microsoft.com/office/powerpoint/2010/main" val="24933401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1AA76-90AF-4234-BDCB-9E14CBB0B8C2}"/>
              </a:ext>
            </a:extLst>
          </p:cNvPr>
          <p:cNvSpPr>
            <a:spLocks noGrp="1"/>
          </p:cNvSpPr>
          <p:nvPr>
            <p:ph type="title"/>
          </p:nvPr>
        </p:nvSpPr>
        <p:spPr/>
        <p:txBody>
          <a:bodyPr/>
          <a:lstStyle/>
          <a:p>
            <a:r>
              <a:rPr lang="en-US" dirty="0"/>
              <a:t>Sample Review Data</a:t>
            </a:r>
          </a:p>
        </p:txBody>
      </p:sp>
      <p:pic>
        <p:nvPicPr>
          <p:cNvPr id="4" name="Picture 3">
            <a:extLst>
              <a:ext uri="{FF2B5EF4-FFF2-40B4-BE49-F238E27FC236}">
                <a16:creationId xmlns:a16="http://schemas.microsoft.com/office/drawing/2014/main" id="{9B13C172-F1AC-4942-BA41-33D341C395B1}"/>
              </a:ext>
            </a:extLst>
          </p:cNvPr>
          <p:cNvPicPr>
            <a:picLocks noChangeAspect="1"/>
          </p:cNvPicPr>
          <p:nvPr/>
        </p:nvPicPr>
        <p:blipFill>
          <a:blip r:embed="rId2"/>
          <a:stretch>
            <a:fillRect/>
          </a:stretch>
        </p:blipFill>
        <p:spPr>
          <a:xfrm>
            <a:off x="2881758" y="1356421"/>
            <a:ext cx="6428484" cy="5136454"/>
          </a:xfrm>
          <a:prstGeom prst="rect">
            <a:avLst/>
          </a:prstGeom>
        </p:spPr>
      </p:pic>
    </p:spTree>
    <p:extLst>
      <p:ext uri="{BB962C8B-B14F-4D97-AF65-F5344CB8AC3E}">
        <p14:creationId xmlns:p14="http://schemas.microsoft.com/office/powerpoint/2010/main" val="2057619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757AE-4409-439D-A726-466B250464F1}"/>
              </a:ext>
            </a:extLst>
          </p:cNvPr>
          <p:cNvSpPr>
            <a:spLocks noGrp="1"/>
          </p:cNvSpPr>
          <p:nvPr>
            <p:ph type="title"/>
          </p:nvPr>
        </p:nvSpPr>
        <p:spPr/>
        <p:txBody>
          <a:bodyPr/>
          <a:lstStyle/>
          <a:p>
            <a:r>
              <a:rPr lang="en-US" dirty="0"/>
              <a:t>Explode the Reviews, Keep the Review ID, Add the Sentiments</a:t>
            </a:r>
          </a:p>
        </p:txBody>
      </p:sp>
      <p:pic>
        <p:nvPicPr>
          <p:cNvPr id="4" name="Picture 3">
            <a:extLst>
              <a:ext uri="{FF2B5EF4-FFF2-40B4-BE49-F238E27FC236}">
                <a16:creationId xmlns:a16="http://schemas.microsoft.com/office/drawing/2014/main" id="{1B67C861-02D6-4717-9EDF-7CCCE842666A}"/>
              </a:ext>
            </a:extLst>
          </p:cNvPr>
          <p:cNvPicPr>
            <a:picLocks noChangeAspect="1"/>
          </p:cNvPicPr>
          <p:nvPr/>
        </p:nvPicPr>
        <p:blipFill>
          <a:blip r:embed="rId2"/>
          <a:stretch>
            <a:fillRect/>
          </a:stretch>
        </p:blipFill>
        <p:spPr>
          <a:xfrm>
            <a:off x="5225141" y="1788926"/>
            <a:ext cx="6608885" cy="4507516"/>
          </a:xfrm>
          <a:prstGeom prst="rect">
            <a:avLst/>
          </a:prstGeom>
        </p:spPr>
      </p:pic>
      <p:sp>
        <p:nvSpPr>
          <p:cNvPr id="5" name="TextBox 4">
            <a:extLst>
              <a:ext uri="{FF2B5EF4-FFF2-40B4-BE49-F238E27FC236}">
                <a16:creationId xmlns:a16="http://schemas.microsoft.com/office/drawing/2014/main" id="{6807075C-19F7-4F1C-B286-F6A6E19E4F12}"/>
              </a:ext>
            </a:extLst>
          </p:cNvPr>
          <p:cNvSpPr txBox="1"/>
          <p:nvPr/>
        </p:nvSpPr>
        <p:spPr>
          <a:xfrm>
            <a:off x="391886" y="1894114"/>
            <a:ext cx="4561951"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Compute sentiment by averaging the sentiment column on a per id basis</a:t>
            </a:r>
          </a:p>
          <a:p>
            <a:pPr marL="285750" indent="-285750">
              <a:buFont typeface="Arial" panose="020B0604020202020204" pitchFamily="34" charset="0"/>
              <a:buChar char="•"/>
            </a:pPr>
            <a:r>
              <a:rPr lang="en-US" sz="2400" dirty="0"/>
              <a:t>For example, compute the average word sentiment for id = pos_10006</a:t>
            </a:r>
          </a:p>
          <a:p>
            <a:pPr marL="285750" indent="-285750">
              <a:buFont typeface="Arial" panose="020B0604020202020204" pitchFamily="34" charset="0"/>
              <a:buChar char="•"/>
            </a:pPr>
            <a:r>
              <a:rPr lang="en-US" sz="2400" dirty="0"/>
              <a:t>If the average is positive, predict the review sentiment is positive</a:t>
            </a:r>
          </a:p>
          <a:p>
            <a:pPr marL="285750" indent="-285750">
              <a:buFont typeface="Arial" panose="020B0604020202020204" pitchFamily="34" charset="0"/>
              <a:buChar char="•"/>
            </a:pPr>
            <a:r>
              <a:rPr lang="en-US" sz="2400" dirty="0"/>
              <a:t>If the average is negative, predict the review sentiment is negative</a:t>
            </a:r>
          </a:p>
        </p:txBody>
      </p:sp>
    </p:spTree>
    <p:extLst>
      <p:ext uri="{BB962C8B-B14F-4D97-AF65-F5344CB8AC3E}">
        <p14:creationId xmlns:p14="http://schemas.microsoft.com/office/powerpoint/2010/main" val="37723823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model performance</a:t>
            </a:r>
          </a:p>
        </p:txBody>
      </p:sp>
      <p:sp>
        <p:nvSpPr>
          <p:cNvPr id="3" name="Content Placeholder 2"/>
          <p:cNvSpPr>
            <a:spLocks noGrp="1"/>
          </p:cNvSpPr>
          <p:nvPr>
            <p:ph idx="1"/>
          </p:nvPr>
        </p:nvSpPr>
        <p:spPr>
          <a:xfrm>
            <a:off x="838200" y="1825626"/>
            <a:ext cx="10515600" cy="3755778"/>
          </a:xfrm>
        </p:spPr>
        <p:txBody>
          <a:bodyPr>
            <a:normAutofit fontScale="92500" lnSpcReduction="10000"/>
          </a:bodyPr>
          <a:lstStyle/>
          <a:p>
            <a:r>
              <a:rPr lang="en-US" dirty="0"/>
              <a:t>Predicting sentiment based on simple word sentiment averaging:</a:t>
            </a:r>
          </a:p>
          <a:p>
            <a:r>
              <a:rPr lang="en-US" dirty="0"/>
              <a:t>Labels are 0 for negative review and 1 for positive</a:t>
            </a:r>
          </a:p>
          <a:p>
            <a:r>
              <a:rPr lang="en-US" dirty="0"/>
              <a:t>The dataset is artificially balanced: 12500 positive and 12500 negative</a:t>
            </a:r>
          </a:p>
          <a:p>
            <a:r>
              <a:rPr lang="en-US" dirty="0"/>
              <a:t>Measuring performance with accuracy is appropriate since dataset is balanced.</a:t>
            </a:r>
          </a:p>
          <a:p>
            <a:endParaRPr lang="en-US" dirty="0"/>
          </a:p>
          <a:p>
            <a:endParaRPr lang="en-US" dirty="0"/>
          </a:p>
          <a:p>
            <a:r>
              <a:rPr lang="en-US" dirty="0"/>
              <a:t>Pretty good considering that human-human correlation of sentiment rating is around 75%!</a:t>
            </a:r>
          </a:p>
        </p:txBody>
      </p:sp>
      <p:pic>
        <p:nvPicPr>
          <p:cNvPr id="5" name="Picture 4"/>
          <p:cNvPicPr>
            <a:picLocks noChangeAspect="1"/>
          </p:cNvPicPr>
          <p:nvPr/>
        </p:nvPicPr>
        <p:blipFill>
          <a:blip r:embed="rId2"/>
          <a:stretch>
            <a:fillRect/>
          </a:stretch>
        </p:blipFill>
        <p:spPr>
          <a:xfrm>
            <a:off x="4997450" y="3639929"/>
            <a:ext cx="2197100" cy="1041400"/>
          </a:xfrm>
          <a:prstGeom prst="rect">
            <a:avLst/>
          </a:prstGeom>
        </p:spPr>
      </p:pic>
    </p:spTree>
    <p:extLst>
      <p:ext uri="{BB962C8B-B14F-4D97-AF65-F5344CB8AC3E}">
        <p14:creationId xmlns:p14="http://schemas.microsoft.com/office/powerpoint/2010/main" val="1913389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with simple approach</a:t>
            </a:r>
          </a:p>
        </p:txBody>
      </p:sp>
      <p:sp>
        <p:nvSpPr>
          <p:cNvPr id="3" name="Content Placeholder 2"/>
          <p:cNvSpPr>
            <a:spLocks noGrp="1"/>
          </p:cNvSpPr>
          <p:nvPr>
            <p:ph idx="1"/>
          </p:nvPr>
        </p:nvSpPr>
        <p:spPr>
          <a:xfrm>
            <a:off x="838200" y="1825626"/>
            <a:ext cx="10515600" cy="3292639"/>
          </a:xfrm>
        </p:spPr>
        <p:txBody>
          <a:bodyPr>
            <a:normAutofit/>
          </a:bodyPr>
          <a:lstStyle/>
          <a:p>
            <a:r>
              <a:rPr lang="en-US" dirty="0"/>
              <a:t>Positive and negative words have the same weight (e.g., good == amazing)</a:t>
            </a:r>
          </a:p>
          <a:p>
            <a:r>
              <a:rPr lang="en-US" dirty="0"/>
              <a:t>In real life there are usually more positive than negative reviews, and therefore accuracy might not be the best metric for model evaluation in a more real life scenario</a:t>
            </a:r>
          </a:p>
          <a:p>
            <a:r>
              <a:rPr lang="en-US" dirty="0"/>
              <a:t>Can we use a ROC curve to score this model?</a:t>
            </a:r>
          </a:p>
        </p:txBody>
      </p:sp>
    </p:spTree>
    <p:extLst>
      <p:ext uri="{BB962C8B-B14F-4D97-AF65-F5344CB8AC3E}">
        <p14:creationId xmlns:p14="http://schemas.microsoft.com/office/powerpoint/2010/main" val="1258856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data science approach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6"/>
                <a:ext cx="10515600" cy="3295014"/>
              </a:xfrm>
            </p:spPr>
            <p:txBody>
              <a:bodyPr>
                <a:normAutofit lnSpcReduction="10000"/>
              </a:bodyPr>
              <a:lstStyle/>
              <a:p>
                <a:r>
                  <a:rPr lang="en-US" dirty="0"/>
                  <a:t>Idea: use words in review to </a:t>
                </a:r>
                <a:r>
                  <a:rPr lang="en-US" i="1" dirty="0"/>
                  <a:t>predict</a:t>
                </a:r>
                <a:r>
                  <a:rPr lang="en-US" dirty="0"/>
                  <a:t> sentiment</a:t>
                </a:r>
              </a:p>
              <a:p>
                <a:r>
                  <a:rPr lang="en-US" dirty="0"/>
                  <a:t>Using supervised data:</a:t>
                </a:r>
              </a:p>
              <a:p>
                <a:pPr lvl="1"/>
                <a:r>
                  <a:rPr lang="en-US" dirty="0"/>
                  <a:t>For a review ”I am going to sue this hotel for how bad </a:t>
                </a:r>
                <a:r>
                  <a:rPr lang="en-US" dirty="0" err="1"/>
                  <a:t>WiFi</a:t>
                </a:r>
                <a:r>
                  <a:rPr lang="en-US" dirty="0"/>
                  <a:t> is” learn a function </a:t>
                </a:r>
                <a:r>
                  <a:rPr lang="en-US" i="1" dirty="0"/>
                  <a:t>f</a:t>
                </a:r>
                <a:r>
                  <a:rPr lang="en-US" dirty="0"/>
                  <a:t> such that</a:t>
                </a:r>
                <a:br>
                  <a:rPr lang="en-US" b="0" i="1" dirty="0">
                    <a:latin typeface="Cambria Math" charset="0"/>
                  </a:rPr>
                </a:br>
                <a:br>
                  <a:rPr lang="en-US" b="0" i="1" dirty="0">
                    <a:latin typeface="Cambria Math" charset="0"/>
                  </a:rPr>
                </a:br>
                <a14:m>
                  <m:oMath xmlns:m="http://schemas.openxmlformats.org/officeDocument/2006/math">
                    <m:r>
                      <m:rPr>
                        <m:sty m:val="p"/>
                      </m:rPr>
                      <a:rPr lang="en-US" b="0" i="0" smtClean="0">
                        <a:latin typeface="Cambria Math" panose="02040503050406030204" pitchFamily="18" charset="0"/>
                      </a:rPr>
                      <m:t>sentiment</m:t>
                    </m:r>
                    <m:r>
                      <a:rPr lang="en-US" b="0" i="1" smtClean="0">
                        <a:latin typeface="Cambria Math" charset="0"/>
                      </a:rPr>
                      <m:t>=</m:t>
                    </m:r>
                    <m:r>
                      <a:rPr lang="en-US" b="0" i="1" smtClean="0">
                        <a:latin typeface="Cambria Math" charset="0"/>
                      </a:rPr>
                      <m:t>𝑓</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𝜃</m:t>
                        </m:r>
                      </m:e>
                      <m:sub>
                        <m:r>
                          <a:rPr lang="en-US" b="0" i="1" smtClean="0">
                            <a:latin typeface="Cambria Math" charset="0"/>
                          </a:rPr>
                          <m:t>0</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𝜃</m:t>
                        </m:r>
                      </m:e>
                      <m:sub>
                        <m:r>
                          <m:rPr>
                            <m:sty m:val="p"/>
                          </m:rPr>
                          <a:rPr lang="en-US" b="0" i="0" smtClean="0">
                            <a:latin typeface="Cambria Math" charset="0"/>
                          </a:rPr>
                          <m:t>sue</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𝜃</m:t>
                        </m:r>
                      </m:e>
                      <m:sub>
                        <m:r>
                          <m:rPr>
                            <m:sty m:val="p"/>
                          </m:rPr>
                          <a:rPr lang="en-US" b="0" i="0" smtClean="0">
                            <a:latin typeface="Cambria Math" charset="0"/>
                          </a:rPr>
                          <m:t>hotel</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𝜃</m:t>
                        </m:r>
                      </m:e>
                      <m:sub>
                        <m:r>
                          <m:rPr>
                            <m:sty m:val="p"/>
                          </m:rPr>
                          <a:rPr lang="en-US" b="0" i="0" smtClean="0">
                            <a:latin typeface="Cambria Math" charset="0"/>
                          </a:rPr>
                          <m:t>bad</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𝜃</m:t>
                        </m:r>
                      </m:e>
                      <m:sub>
                        <m:r>
                          <m:rPr>
                            <m:sty m:val="p"/>
                          </m:rPr>
                          <a:rPr lang="en-US" b="0" i="0" smtClean="0">
                            <a:latin typeface="Cambria Math" charset="0"/>
                          </a:rPr>
                          <m:t>wifi</m:t>
                        </m:r>
                      </m:sub>
                    </m:sSub>
                    <m:r>
                      <a:rPr lang="en-US" b="0" i="1" smtClean="0">
                        <a:latin typeface="Cambria Math" charset="0"/>
                      </a:rPr>
                      <m:t>)</m:t>
                    </m:r>
                  </m:oMath>
                </a14:m>
                <a:endParaRPr lang="en-US" dirty="0"/>
              </a:p>
              <a:p>
                <a:r>
                  <a:rPr lang="en-US" dirty="0"/>
                  <a:t>We are considering the average review with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𝜃</m:t>
                        </m:r>
                      </m:e>
                      <m:sub>
                        <m:r>
                          <a:rPr lang="en-US" i="1">
                            <a:latin typeface="Cambria Math" charset="0"/>
                          </a:rPr>
                          <m:t>0</m:t>
                        </m:r>
                      </m:sub>
                    </m:sSub>
                  </m:oMath>
                </a14:m>
                <a:endParaRPr lang="en-US" dirty="0"/>
              </a:p>
              <a:p>
                <a:r>
                  <a:rPr lang="en-US" dirty="0"/>
                  <a:t>We throw away words that do not matter.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6"/>
                <a:ext cx="10515600" cy="3295014"/>
              </a:xfrm>
              <a:blipFill>
                <a:blip r:embed="rId2"/>
                <a:stretch>
                  <a:fillRect l="-1043" t="-4067" r="-1391"/>
                </a:stretch>
              </a:blipFill>
            </p:spPr>
            <p:txBody>
              <a:bodyPr/>
              <a:lstStyle/>
              <a:p>
                <a:r>
                  <a:rPr lang="en-US">
                    <a:noFill/>
                  </a:rPr>
                  <a:t> </a:t>
                </a:r>
              </a:p>
            </p:txBody>
          </p:sp>
        </mc:Fallback>
      </mc:AlternateContent>
    </p:spTree>
    <p:extLst>
      <p:ext uri="{BB962C8B-B14F-4D97-AF65-F5344CB8AC3E}">
        <p14:creationId xmlns:p14="http://schemas.microsoft.com/office/powerpoint/2010/main" val="1410671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text to vectors</a:t>
            </a:r>
          </a:p>
        </p:txBody>
      </p:sp>
      <p:sp>
        <p:nvSpPr>
          <p:cNvPr id="3" name="Content Placeholder 2"/>
          <p:cNvSpPr>
            <a:spLocks noGrp="1"/>
          </p:cNvSpPr>
          <p:nvPr>
            <p:ph idx="1"/>
          </p:nvPr>
        </p:nvSpPr>
        <p:spPr>
          <a:xfrm>
            <a:off x="838200" y="1825626"/>
            <a:ext cx="10515600" cy="3295014"/>
          </a:xfrm>
        </p:spPr>
        <p:txBody>
          <a:bodyPr>
            <a:normAutofit/>
          </a:bodyPr>
          <a:lstStyle/>
          <a:p>
            <a:r>
              <a:rPr lang="en-US" dirty="0"/>
              <a:t>We need to represent reviews as vectors so that we can estimate their weights</a:t>
            </a:r>
          </a:p>
          <a:p>
            <a:r>
              <a:rPr lang="en-US" dirty="0"/>
              <a:t>We should consider how many times a word is mentioned</a:t>
            </a:r>
            <a:br>
              <a:rPr lang="en-US" dirty="0"/>
            </a:br>
            <a:br>
              <a:rPr lang="en-US" dirty="0"/>
            </a:br>
            <a:r>
              <a:rPr lang="en-US" dirty="0"/>
              <a:t>“This hotel is super super super good” vs “This hotel is super good”</a:t>
            </a:r>
          </a:p>
        </p:txBody>
      </p:sp>
    </p:spTree>
    <p:extLst>
      <p:ext uri="{BB962C8B-B14F-4D97-AF65-F5344CB8AC3E}">
        <p14:creationId xmlns:p14="http://schemas.microsoft.com/office/powerpoint/2010/main" val="372008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Consider the following documents</a:t>
            </a:r>
          </a:p>
        </p:txBody>
      </p:sp>
      <p:pic>
        <p:nvPicPr>
          <p:cNvPr id="4" name="Picture 3"/>
          <p:cNvPicPr>
            <a:picLocks noChangeAspect="1"/>
          </p:cNvPicPr>
          <p:nvPr/>
        </p:nvPicPr>
        <p:blipFill>
          <a:blip r:embed="rId2"/>
          <a:stretch>
            <a:fillRect/>
          </a:stretch>
        </p:blipFill>
        <p:spPr>
          <a:xfrm>
            <a:off x="1783889" y="3565713"/>
            <a:ext cx="8102580" cy="2050288"/>
          </a:xfrm>
          <a:prstGeom prst="rect">
            <a:avLst/>
          </a:prstGeom>
        </p:spPr>
      </p:pic>
      <p:sp>
        <p:nvSpPr>
          <p:cNvPr id="3" name="TextBox 2">
            <a:extLst>
              <a:ext uri="{FF2B5EF4-FFF2-40B4-BE49-F238E27FC236}">
                <a16:creationId xmlns:a16="http://schemas.microsoft.com/office/drawing/2014/main" id="{2473CB78-B586-46DA-BACB-E13AFBFEC81C}"/>
              </a:ext>
            </a:extLst>
          </p:cNvPr>
          <p:cNvSpPr txBox="1"/>
          <p:nvPr/>
        </p:nvSpPr>
        <p:spPr>
          <a:xfrm>
            <a:off x="944545" y="1868993"/>
            <a:ext cx="9932796"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t>There are 4 documents in the corpus</a:t>
            </a:r>
          </a:p>
          <a:p>
            <a:pPr marL="285750" indent="-285750">
              <a:buFont typeface="Arial" panose="020B0604020202020204" pitchFamily="34" charset="0"/>
              <a:buChar char="•"/>
            </a:pPr>
            <a:r>
              <a:rPr lang="en-US" sz="2800" dirty="0"/>
              <a:t>The first document in the corpus has 3 words: cats, are, cute</a:t>
            </a:r>
          </a:p>
        </p:txBody>
      </p:sp>
    </p:spTree>
    <p:extLst>
      <p:ext uri="{BB962C8B-B14F-4D97-AF65-F5344CB8AC3E}">
        <p14:creationId xmlns:p14="http://schemas.microsoft.com/office/powerpoint/2010/main" val="358510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 counting</a:t>
            </a:r>
          </a:p>
        </p:txBody>
      </p:sp>
      <p:sp>
        <p:nvSpPr>
          <p:cNvPr id="3" name="Content Placeholder 2"/>
          <p:cNvSpPr>
            <a:spLocks noGrp="1"/>
          </p:cNvSpPr>
          <p:nvPr>
            <p:ph idx="1"/>
          </p:nvPr>
        </p:nvSpPr>
        <p:spPr>
          <a:xfrm>
            <a:off x="838200" y="1825625"/>
            <a:ext cx="10515600" cy="4178935"/>
          </a:xfrm>
        </p:spPr>
        <p:txBody>
          <a:bodyPr>
            <a:normAutofit/>
          </a:bodyPr>
          <a:lstStyle/>
          <a:p>
            <a:pPr marL="228600" lvl="1">
              <a:spcBef>
                <a:spcPts val="1000"/>
              </a:spcBef>
            </a:pPr>
            <a:endParaRPr lang="en-US" dirty="0"/>
          </a:p>
          <a:p>
            <a:pPr marL="228600" lvl="1">
              <a:spcBef>
                <a:spcPts val="1000"/>
              </a:spcBef>
            </a:pPr>
            <a:endParaRPr lang="en-US" dirty="0"/>
          </a:p>
          <a:p>
            <a:pPr marL="228600" lvl="1">
              <a:spcBef>
                <a:spcPts val="1000"/>
              </a:spcBef>
            </a:pPr>
            <a:endParaRPr lang="en-US" dirty="0"/>
          </a:p>
          <a:p>
            <a:pPr marL="228600" lvl="1">
              <a:spcBef>
                <a:spcPts val="1000"/>
              </a:spcBef>
            </a:pPr>
            <a:endParaRPr lang="en-US" dirty="0"/>
          </a:p>
          <a:p>
            <a:pPr marL="228600" lvl="1">
              <a:spcBef>
                <a:spcPts val="1000"/>
              </a:spcBef>
            </a:pPr>
            <a:endParaRPr lang="en-US" dirty="0"/>
          </a:p>
          <a:p>
            <a:pPr marL="228600" lvl="1">
              <a:spcBef>
                <a:spcPts val="1000"/>
              </a:spcBef>
            </a:pPr>
            <a:endParaRPr lang="en-US" dirty="0"/>
          </a:p>
          <a:p>
            <a:pPr marL="228600" lvl="1">
              <a:spcBef>
                <a:spcPts val="1000"/>
              </a:spcBef>
            </a:pPr>
            <a:endParaRPr lang="en-US" dirty="0"/>
          </a:p>
          <a:p>
            <a:pPr marL="228600" lvl="1">
              <a:spcBef>
                <a:spcPts val="1000"/>
              </a:spcBef>
            </a:pPr>
            <a:endParaRPr lang="en-US" dirty="0"/>
          </a:p>
          <a:p>
            <a:pPr marL="228600" lvl="1">
              <a:spcBef>
                <a:spcPts val="1000"/>
              </a:spcBef>
            </a:pPr>
            <a:r>
              <a:rPr lang="en-US" dirty="0"/>
              <a:t>It inflates common words: “are” would be counted as much as “cats” and “dogs”</a:t>
            </a:r>
          </a:p>
        </p:txBody>
      </p:sp>
      <p:pic>
        <p:nvPicPr>
          <p:cNvPr id="4" name="Picture 3"/>
          <p:cNvPicPr>
            <a:picLocks noChangeAspect="1"/>
          </p:cNvPicPr>
          <p:nvPr/>
        </p:nvPicPr>
        <p:blipFill>
          <a:blip r:embed="rId2"/>
          <a:stretch>
            <a:fillRect/>
          </a:stretch>
        </p:blipFill>
        <p:spPr>
          <a:xfrm>
            <a:off x="569976" y="2098040"/>
            <a:ext cx="5219700" cy="1320800"/>
          </a:xfrm>
          <a:prstGeom prst="rect">
            <a:avLst/>
          </a:prstGeom>
        </p:spPr>
      </p:pic>
      <p:pic>
        <p:nvPicPr>
          <p:cNvPr id="5" name="Picture 4"/>
          <p:cNvPicPr>
            <a:picLocks noChangeAspect="1"/>
          </p:cNvPicPr>
          <p:nvPr/>
        </p:nvPicPr>
        <p:blipFill>
          <a:blip r:embed="rId3"/>
          <a:stretch>
            <a:fillRect/>
          </a:stretch>
        </p:blipFill>
        <p:spPr>
          <a:xfrm>
            <a:off x="6025919" y="1914921"/>
            <a:ext cx="5769394" cy="2305726"/>
          </a:xfrm>
          <a:prstGeom prst="rect">
            <a:avLst/>
          </a:prstGeom>
        </p:spPr>
      </p:pic>
    </p:spTree>
    <p:extLst>
      <p:ext uri="{BB962C8B-B14F-4D97-AF65-F5344CB8AC3E}">
        <p14:creationId xmlns:p14="http://schemas.microsoft.com/office/powerpoint/2010/main" val="6789838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D8E37-DF5F-4E5C-98F8-D9E000E4A230}"/>
              </a:ext>
            </a:extLst>
          </p:cNvPr>
          <p:cNvSpPr>
            <a:spLocks noGrp="1"/>
          </p:cNvSpPr>
          <p:nvPr>
            <p:ph type="title"/>
          </p:nvPr>
        </p:nvSpPr>
        <p:spPr>
          <a:xfrm>
            <a:off x="838200" y="365125"/>
            <a:ext cx="10922000" cy="1325563"/>
          </a:xfrm>
        </p:spPr>
        <p:txBody>
          <a:bodyPr/>
          <a:lstStyle/>
          <a:p>
            <a:r>
              <a:rPr lang="en-US" dirty="0"/>
              <a:t>Term Frequency - Inverse Document Frequency</a:t>
            </a:r>
            <a:br>
              <a:rPr lang="en-US" dirty="0"/>
            </a:br>
            <a:r>
              <a:rPr lang="en-US" dirty="0"/>
              <a:t>(TF-IDF)</a:t>
            </a:r>
          </a:p>
        </p:txBody>
      </p:sp>
      <p:sp>
        <p:nvSpPr>
          <p:cNvPr id="3" name="Content Placeholder 2">
            <a:extLst>
              <a:ext uri="{FF2B5EF4-FFF2-40B4-BE49-F238E27FC236}">
                <a16:creationId xmlns:a16="http://schemas.microsoft.com/office/drawing/2014/main" id="{2075C002-087C-4DBB-9C00-11E47BFE949A}"/>
              </a:ext>
            </a:extLst>
          </p:cNvPr>
          <p:cNvSpPr>
            <a:spLocks noGrp="1"/>
          </p:cNvSpPr>
          <p:nvPr>
            <p:ph idx="1"/>
          </p:nvPr>
        </p:nvSpPr>
        <p:spPr/>
        <p:txBody>
          <a:bodyPr>
            <a:normAutofit/>
          </a:bodyPr>
          <a:lstStyle/>
          <a:p>
            <a:r>
              <a:rPr lang="en-US" sz="3600" dirty="0"/>
              <a:t>TFIDF is a numeric statistic that is intended to reflect how important a word is to a document in a collection or corpus.</a:t>
            </a:r>
          </a:p>
          <a:p>
            <a:r>
              <a:rPr lang="en-US" sz="3600" dirty="0"/>
              <a:t>Often used as a weighting factor in searches of information retrieval, text mining, and user modeling. </a:t>
            </a:r>
          </a:p>
          <a:p>
            <a:r>
              <a:rPr lang="en-US" sz="3600" dirty="0">
                <a:hlinkClick r:id="rId2"/>
              </a:rPr>
              <a:t>https://en.wikipedia.org/wiki/Tf%E2%80%93idf</a:t>
            </a:r>
            <a:endParaRPr lang="en-US" sz="3600" dirty="0"/>
          </a:p>
        </p:txBody>
      </p:sp>
    </p:spTree>
    <p:extLst>
      <p:ext uri="{BB962C8B-B14F-4D97-AF65-F5344CB8AC3E}">
        <p14:creationId xmlns:p14="http://schemas.microsoft.com/office/powerpoint/2010/main" val="2353772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D88B3-DF45-4464-B886-945A728E7904}"/>
              </a:ext>
            </a:extLst>
          </p:cNvPr>
          <p:cNvSpPr>
            <a:spLocks noGrp="1"/>
          </p:cNvSpPr>
          <p:nvPr>
            <p:ph type="title"/>
          </p:nvPr>
        </p:nvSpPr>
        <p:spPr/>
        <p:txBody>
          <a:bodyPr/>
          <a:lstStyle/>
          <a:p>
            <a:r>
              <a:rPr lang="en-US" dirty="0"/>
              <a:t>TFIDF</a:t>
            </a:r>
          </a:p>
        </p:txBody>
      </p:sp>
      <p:sp>
        <p:nvSpPr>
          <p:cNvPr id="7" name="AutoShape 8" descr="{\displaystyle \mathrm {tfidf} (t,d,D)=\mathrm {tf} (t,d)\cdot \mathrm {idf} (t,D)}">
            <a:extLst>
              <a:ext uri="{FF2B5EF4-FFF2-40B4-BE49-F238E27FC236}">
                <a16:creationId xmlns:a16="http://schemas.microsoft.com/office/drawing/2014/main" id="{901FF073-E4AF-4F7E-A7EF-5EC828CEB5EC}"/>
              </a:ext>
            </a:extLst>
          </p:cNvPr>
          <p:cNvSpPr>
            <a:spLocks noGrp="1" noChangeAspect="1" noChangeArrowheads="1"/>
          </p:cNvSpPr>
          <p:nvPr>
            <p:ph idx="1"/>
          </p:nvPr>
        </p:nvSpPr>
        <p:spPr bwMode="auto">
          <a:xfrm>
            <a:off x="838200" y="1534160"/>
            <a:ext cx="10515600" cy="464280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dirty="0"/>
              <a:t>The TF-IDF value increases proportionally to the number of times a word appears in the document (the ‘</a:t>
            </a:r>
            <a:r>
              <a:rPr lang="en-US" dirty="0" err="1"/>
              <a:t>tf</a:t>
            </a:r>
            <a:r>
              <a:rPr lang="en-US" dirty="0"/>
              <a:t>’ part of the equation below)</a:t>
            </a:r>
          </a:p>
          <a:p>
            <a:r>
              <a:rPr lang="en-US" dirty="0"/>
              <a:t>The TF-IDF value is discounted by the number of documents in the corpus that contain the word, which helps to adjust for the fact that some words appear more frequently in general (the ‘</a:t>
            </a:r>
            <a:r>
              <a:rPr lang="en-US" dirty="0" err="1"/>
              <a:t>idf</a:t>
            </a:r>
            <a:r>
              <a:rPr lang="en-US" dirty="0"/>
              <a:t>’ value in the equation below) </a:t>
            </a:r>
          </a:p>
          <a:p>
            <a:r>
              <a:rPr lang="en-US" dirty="0" err="1"/>
              <a:t>tfidf</a:t>
            </a:r>
            <a:r>
              <a:rPr lang="en-US" dirty="0"/>
              <a:t>(t, d, D) = </a:t>
            </a:r>
            <a:r>
              <a:rPr lang="en-US" dirty="0" err="1"/>
              <a:t>tf</a:t>
            </a:r>
            <a:r>
              <a:rPr lang="en-US" dirty="0"/>
              <a:t>(t, d) * </a:t>
            </a:r>
            <a:r>
              <a:rPr lang="en-US" dirty="0" err="1"/>
              <a:t>idf</a:t>
            </a:r>
            <a:r>
              <a:rPr lang="en-US" dirty="0"/>
              <a:t>(t, D) where</a:t>
            </a:r>
          </a:p>
          <a:p>
            <a:pPr lvl="1"/>
            <a:r>
              <a:rPr lang="en-US" dirty="0"/>
              <a:t>t = a specific term (word)</a:t>
            </a:r>
          </a:p>
          <a:p>
            <a:pPr lvl="1"/>
            <a:r>
              <a:rPr lang="en-US" dirty="0"/>
              <a:t>d = a specific document</a:t>
            </a:r>
          </a:p>
          <a:p>
            <a:pPr lvl="1"/>
            <a:r>
              <a:rPr lang="en-US" dirty="0"/>
              <a:t>D = All documents in the collection of documents (corpus)</a:t>
            </a:r>
          </a:p>
        </p:txBody>
      </p:sp>
    </p:spTree>
    <p:extLst>
      <p:ext uri="{BB962C8B-B14F-4D97-AF65-F5344CB8AC3E}">
        <p14:creationId xmlns:p14="http://schemas.microsoft.com/office/powerpoint/2010/main" val="3018911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949" y="365125"/>
            <a:ext cx="10515600" cy="1325563"/>
          </a:xfrm>
        </p:spPr>
        <p:txBody>
          <a:bodyPr/>
          <a:lstStyle/>
          <a:p>
            <a:r>
              <a:rPr lang="en-US" dirty="0"/>
              <a:t>Objectives</a:t>
            </a:r>
          </a:p>
        </p:txBody>
      </p:sp>
      <p:sp>
        <p:nvSpPr>
          <p:cNvPr id="3" name="Content Placeholder 2"/>
          <p:cNvSpPr>
            <a:spLocks noGrp="1"/>
          </p:cNvSpPr>
          <p:nvPr>
            <p:ph idx="1"/>
          </p:nvPr>
        </p:nvSpPr>
        <p:spPr/>
        <p:txBody>
          <a:bodyPr>
            <a:normAutofit/>
          </a:bodyPr>
          <a:lstStyle/>
          <a:p>
            <a:r>
              <a:rPr lang="en-US" sz="3200" dirty="0"/>
              <a:t>The Sentiment Analysis problem</a:t>
            </a:r>
          </a:p>
          <a:p>
            <a:r>
              <a:rPr lang="en-US" sz="3200" dirty="0"/>
              <a:t>A simple solution without data science</a:t>
            </a:r>
          </a:p>
          <a:p>
            <a:r>
              <a:rPr lang="en-US" sz="3200" dirty="0"/>
              <a:t>Application to IMDB reviews</a:t>
            </a:r>
          </a:p>
          <a:p>
            <a:r>
              <a:rPr lang="en-US" sz="3200" dirty="0"/>
              <a:t>Regularized logistic regression</a:t>
            </a:r>
          </a:p>
          <a:p>
            <a:r>
              <a:rPr lang="en-US" sz="3200" dirty="0"/>
              <a:t>Data-driven word sentiments</a:t>
            </a:r>
          </a:p>
          <a:p>
            <a:r>
              <a:rPr lang="en-US" sz="3200" dirty="0"/>
              <a:t>Predicting sentiments in Tweets</a:t>
            </a:r>
          </a:p>
          <a:p>
            <a:r>
              <a:rPr lang="en-US" sz="3200" dirty="0"/>
              <a:t>Spark ML demo</a:t>
            </a:r>
          </a:p>
        </p:txBody>
      </p:sp>
    </p:spTree>
    <p:extLst>
      <p:ext uri="{BB962C8B-B14F-4D97-AF65-F5344CB8AC3E}">
        <p14:creationId xmlns:p14="http://schemas.microsoft.com/office/powerpoint/2010/main" val="1927411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B6BEE-B4B3-4CF1-A524-77F2672F0587}"/>
              </a:ext>
            </a:extLst>
          </p:cNvPr>
          <p:cNvSpPr>
            <a:spLocks noGrp="1"/>
          </p:cNvSpPr>
          <p:nvPr>
            <p:ph type="title"/>
          </p:nvPr>
        </p:nvSpPr>
        <p:spPr/>
        <p:txBody>
          <a:bodyPr/>
          <a:lstStyle/>
          <a:p>
            <a:r>
              <a:rPr lang="en-US" dirty="0"/>
              <a:t>Term Frequency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E7D4BC-8196-48B1-9E7B-3336B6E8B08D}"/>
                  </a:ext>
                </a:extLst>
              </p:cNvPr>
              <p:cNvSpPr>
                <a:spLocks noGrp="1"/>
              </p:cNvSpPr>
              <p:nvPr>
                <p:ph idx="1"/>
              </p:nvPr>
            </p:nvSpPr>
            <p:spPr/>
            <p:txBody>
              <a:bodyPr/>
              <a:lstStyle/>
              <a:p>
                <a14:m>
                  <m:oMath xmlns:m="http://schemas.openxmlformats.org/officeDocument/2006/math">
                    <m:sSub>
                      <m:sSubPr>
                        <m:ctrlPr>
                          <a:rPr lang="en-US" b="1" i="1" dirty="0" smtClean="0">
                            <a:latin typeface="Cambria Math" panose="02040503050406030204" pitchFamily="18" charset="0"/>
                          </a:rPr>
                        </m:ctrlPr>
                      </m:sSubPr>
                      <m:e>
                        <m:r>
                          <a:rPr lang="en-US" b="1" i="1" dirty="0">
                            <a:latin typeface="Cambria Math" panose="02040503050406030204" pitchFamily="18" charset="0"/>
                          </a:rPr>
                          <m:t>𝒕</m:t>
                        </m:r>
                        <m:r>
                          <a:rPr lang="en-US" b="1" i="1" dirty="0" err="1">
                            <a:latin typeface="Cambria Math" panose="02040503050406030204" pitchFamily="18" charset="0"/>
                          </a:rPr>
                          <m:t>𝒇</m:t>
                        </m:r>
                      </m:e>
                      <m:sub>
                        <m:d>
                          <m:dPr>
                            <m:ctrlPr>
                              <a:rPr lang="en-US" b="1" i="1" dirty="0">
                                <a:latin typeface="Cambria Math" panose="02040503050406030204" pitchFamily="18" charset="0"/>
                              </a:rPr>
                            </m:ctrlPr>
                          </m:dPr>
                          <m:e>
                            <m:r>
                              <a:rPr lang="en-US" b="1" i="1" dirty="0">
                                <a:latin typeface="Cambria Math" panose="02040503050406030204" pitchFamily="18" charset="0"/>
                              </a:rPr>
                              <m:t>𝒕</m:t>
                            </m:r>
                            <m:r>
                              <a:rPr lang="en-US" b="1" i="1" dirty="0">
                                <a:latin typeface="Cambria Math" panose="02040503050406030204" pitchFamily="18" charset="0"/>
                              </a:rPr>
                              <m:t>, </m:t>
                            </m:r>
                            <m:r>
                              <a:rPr lang="en-US" b="1" i="1" dirty="0">
                                <a:latin typeface="Cambria Math" panose="02040503050406030204" pitchFamily="18" charset="0"/>
                              </a:rPr>
                              <m:t>𝒅</m:t>
                            </m:r>
                          </m:e>
                        </m:d>
                      </m:sub>
                    </m:sSub>
                    <m:r>
                      <a:rPr lang="en-US" b="1" i="1" dirty="0" smtClean="0">
                        <a:latin typeface="Cambria Math" panose="02040503050406030204" pitchFamily="18" charset="0"/>
                      </a:rPr>
                      <m:t>=</m:t>
                    </m:r>
                    <m:r>
                      <a:rPr lang="en-US" b="1" i="0" dirty="0" smtClean="0">
                        <a:latin typeface="Cambria Math" panose="02040503050406030204" pitchFamily="18" charset="0"/>
                      </a:rPr>
                      <m:t>𝐥𝐨𝐠</m:t>
                    </m:r>
                    <m:r>
                      <a:rPr lang="en-US" b="1" i="1" dirty="0" smtClean="0">
                        <a:latin typeface="Cambria Math" panose="02040503050406030204" pitchFamily="18" charset="0"/>
                      </a:rPr>
                      <m:t>⁡(</m:t>
                    </m:r>
                    <m:r>
                      <a:rPr lang="en-US" b="1" i="1" dirty="0" smtClean="0">
                        <a:latin typeface="Cambria Math" panose="02040503050406030204" pitchFamily="18" charset="0"/>
                      </a:rPr>
                      <m:t>𝟏</m:t>
                    </m:r>
                    <m:r>
                      <a:rPr lang="en-US" b="1" i="1" dirty="0" smtClean="0">
                        <a:latin typeface="Cambria Math" panose="02040503050406030204" pitchFamily="18" charset="0"/>
                      </a:rPr>
                      <m:t>+</m:t>
                    </m:r>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𝒇</m:t>
                        </m:r>
                      </m:e>
                      <m:sub>
                        <m:r>
                          <a:rPr lang="en-US" b="1" i="1" dirty="0" smtClean="0">
                            <a:latin typeface="Cambria Math" panose="02040503050406030204" pitchFamily="18" charset="0"/>
                          </a:rPr>
                          <m:t>(</m:t>
                        </m:r>
                        <m:r>
                          <a:rPr lang="en-US" b="1" i="1" dirty="0" smtClean="0">
                            <a:latin typeface="Cambria Math" panose="02040503050406030204" pitchFamily="18" charset="0"/>
                          </a:rPr>
                          <m:t>𝒕</m:t>
                        </m:r>
                        <m:r>
                          <a:rPr lang="en-US" b="1" i="1" dirty="0" smtClean="0">
                            <a:latin typeface="Cambria Math" panose="02040503050406030204" pitchFamily="18" charset="0"/>
                          </a:rPr>
                          <m:t>,</m:t>
                        </m:r>
                        <m:r>
                          <a:rPr lang="en-US" b="1" i="1" dirty="0" smtClean="0">
                            <a:latin typeface="Cambria Math" panose="02040503050406030204" pitchFamily="18" charset="0"/>
                          </a:rPr>
                          <m:t>𝒅</m:t>
                        </m:r>
                        <m:r>
                          <a:rPr lang="en-US" b="1" i="1" dirty="0" smtClean="0">
                            <a:latin typeface="Cambria Math" panose="02040503050406030204" pitchFamily="18" charset="0"/>
                          </a:rPr>
                          <m:t>)</m:t>
                        </m:r>
                      </m:sub>
                    </m:sSub>
                  </m:oMath>
                </a14:m>
                <a:r>
                  <a:rPr lang="en-US" b="1" dirty="0"/>
                  <a:t>) </a:t>
                </a:r>
                <a:r>
                  <a:rPr lang="en-US" dirty="0"/>
                  <a:t>where</a:t>
                </a:r>
              </a:p>
              <a:p>
                <a:pPr lvl="1"/>
                <a:r>
                  <a:rPr lang="en-US" dirty="0"/>
                  <a:t>t = a specific term</a:t>
                </a:r>
              </a:p>
              <a:p>
                <a:pPr lvl="1"/>
                <a:r>
                  <a:rPr lang="en-US" dirty="0"/>
                  <a:t>d = a specific document</a:t>
                </a:r>
              </a:p>
              <a:p>
                <a:pPr lvl="1"/>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𝑓</m:t>
                        </m:r>
                      </m:e>
                      <m:sub>
                        <m:r>
                          <a:rPr lang="en-US" b="0" i="1" dirty="0" smtClean="0">
                            <a:latin typeface="Cambria Math" panose="02040503050406030204" pitchFamily="18" charset="0"/>
                          </a:rPr>
                          <m:t>(</m:t>
                        </m:r>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𝑑</m:t>
                        </m:r>
                        <m:r>
                          <a:rPr lang="en-US" b="0" i="1" dirty="0" smtClean="0">
                            <a:latin typeface="Cambria Math" panose="02040503050406030204" pitchFamily="18" charset="0"/>
                          </a:rPr>
                          <m:t>)</m:t>
                        </m:r>
                      </m:sub>
                    </m:sSub>
                  </m:oMath>
                </a14:m>
                <a:r>
                  <a:rPr lang="en-US" dirty="0"/>
                  <a:t> = The frequency or count of the term in a specific document</a:t>
                </a:r>
              </a:p>
              <a:p>
                <a:r>
                  <a:rPr lang="en-US" dirty="0"/>
                  <a:t>Increases as a term is used more frequently in a specific document</a:t>
                </a:r>
              </a:p>
              <a:p>
                <a:r>
                  <a:rPr lang="en-US" dirty="0"/>
                  <a:t>The more times a word appears in a document, the more important the word is</a:t>
                </a:r>
              </a:p>
              <a:p>
                <a:r>
                  <a:rPr lang="en-US" dirty="0"/>
                  <a:t>The rate of increase is slow such that “really good” is similar but less than “really </a:t>
                </a:r>
                <a:r>
                  <a:rPr lang="en-US" dirty="0" err="1"/>
                  <a:t>really</a:t>
                </a:r>
                <a:r>
                  <a:rPr lang="en-US" dirty="0"/>
                  <a:t> good”</a:t>
                </a:r>
              </a:p>
            </p:txBody>
          </p:sp>
        </mc:Choice>
        <mc:Fallback xmlns="">
          <p:sp>
            <p:nvSpPr>
              <p:cNvPr id="3" name="Content Placeholder 2">
                <a:extLst>
                  <a:ext uri="{FF2B5EF4-FFF2-40B4-BE49-F238E27FC236}">
                    <a16:creationId xmlns:a16="http://schemas.microsoft.com/office/drawing/2014/main" id="{AEE7D4BC-8196-48B1-9E7B-3336B6E8B08D}"/>
                  </a:ext>
                </a:extLst>
              </p:cNvPr>
              <p:cNvSpPr>
                <a:spLocks noGrp="1" noRot="1" noChangeAspect="1" noMove="1" noResize="1" noEditPoints="1" noAdjustHandles="1" noChangeArrowheads="1" noChangeShapeType="1" noTextEdit="1"/>
              </p:cNvSpPr>
              <p:nvPr>
                <p:ph idx="1"/>
              </p:nvPr>
            </p:nvSpPr>
            <p:spPr>
              <a:blipFill>
                <a:blip r:embed="rId2"/>
                <a:stretch>
                  <a:fillRect l="-1043" t="-1961"/>
                </a:stretch>
              </a:blipFill>
            </p:spPr>
            <p:txBody>
              <a:bodyPr/>
              <a:lstStyle/>
              <a:p>
                <a:r>
                  <a:rPr lang="en-US">
                    <a:noFill/>
                  </a:rPr>
                  <a:t> </a:t>
                </a:r>
              </a:p>
            </p:txBody>
          </p:sp>
        </mc:Fallback>
      </mc:AlternateContent>
    </p:spTree>
    <p:extLst>
      <p:ext uri="{BB962C8B-B14F-4D97-AF65-F5344CB8AC3E}">
        <p14:creationId xmlns:p14="http://schemas.microsoft.com/office/powerpoint/2010/main" val="12972935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78411-38F0-4FC8-8C39-F635D6B7AF9A}"/>
              </a:ext>
            </a:extLst>
          </p:cNvPr>
          <p:cNvSpPr>
            <a:spLocks noGrp="1"/>
          </p:cNvSpPr>
          <p:nvPr>
            <p:ph type="title"/>
          </p:nvPr>
        </p:nvSpPr>
        <p:spPr/>
        <p:txBody>
          <a:bodyPr/>
          <a:lstStyle/>
          <a:p>
            <a:r>
              <a:rPr lang="en-US" dirty="0"/>
              <a:t>Inverse Document Frequency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78B7766-F936-45BE-B10E-3404985FD9F6}"/>
                  </a:ext>
                </a:extLst>
              </p:cNvPr>
              <p:cNvSpPr>
                <a:spLocks noGrp="1"/>
              </p:cNvSpPr>
              <p:nvPr>
                <p:ph idx="1"/>
              </p:nvPr>
            </p:nvSpPr>
            <p:spPr>
              <a:xfrm>
                <a:off x="838200" y="1483360"/>
                <a:ext cx="10515600" cy="4693603"/>
              </a:xfrm>
            </p:spPr>
            <p:txBody>
              <a:bodyPr>
                <a:normAutofit fontScale="92500"/>
              </a:bodyPr>
              <a:lstStyle/>
              <a:p>
                <a14:m>
                  <m:oMath xmlns:m="http://schemas.openxmlformats.org/officeDocument/2006/math">
                    <m:sSub>
                      <m:sSubPr>
                        <m:ctrlPr>
                          <a:rPr lang="en-US" sz="3200" b="1" i="1" smtClean="0">
                            <a:latin typeface="Cambria Math" panose="02040503050406030204" pitchFamily="18" charset="0"/>
                          </a:rPr>
                        </m:ctrlPr>
                      </m:sSubPr>
                      <m:e>
                        <m:r>
                          <a:rPr lang="en-US" sz="3200" b="1" i="1" smtClean="0">
                            <a:latin typeface="Cambria Math" panose="02040503050406030204" pitchFamily="18" charset="0"/>
                          </a:rPr>
                          <m:t>𝒊𝒅𝒇</m:t>
                        </m:r>
                      </m:e>
                      <m:sub>
                        <m:r>
                          <a:rPr lang="en-US" sz="3200" b="1" i="1" smtClean="0">
                            <a:latin typeface="Cambria Math" panose="02040503050406030204" pitchFamily="18" charset="0"/>
                          </a:rPr>
                          <m:t>(</m:t>
                        </m:r>
                        <m:r>
                          <a:rPr lang="en-US" sz="3200" b="1" i="1" smtClean="0">
                            <a:latin typeface="Cambria Math" panose="02040503050406030204" pitchFamily="18" charset="0"/>
                          </a:rPr>
                          <m:t>𝒕</m:t>
                        </m:r>
                        <m:r>
                          <a:rPr lang="en-US" sz="3200" b="1" i="1" smtClean="0">
                            <a:latin typeface="Cambria Math" panose="02040503050406030204" pitchFamily="18" charset="0"/>
                          </a:rPr>
                          <m:t>,</m:t>
                        </m:r>
                        <m:r>
                          <a:rPr lang="en-US" sz="3200" b="1" i="1" smtClean="0">
                            <a:latin typeface="Cambria Math" panose="02040503050406030204" pitchFamily="18" charset="0"/>
                          </a:rPr>
                          <m:t>𝑫</m:t>
                        </m:r>
                        <m:r>
                          <a:rPr lang="en-US" sz="3200" b="1" i="1" smtClean="0">
                            <a:latin typeface="Cambria Math" panose="02040503050406030204" pitchFamily="18" charset="0"/>
                          </a:rPr>
                          <m:t>)</m:t>
                        </m:r>
                      </m:sub>
                    </m:sSub>
                    <m:r>
                      <a:rPr lang="en-US" sz="3200" b="1" i="1" smtClean="0">
                        <a:latin typeface="Cambria Math" panose="02040503050406030204" pitchFamily="18" charset="0"/>
                      </a:rPr>
                      <m:t>=</m:t>
                    </m:r>
                    <m:r>
                      <a:rPr lang="en-US" sz="3200" b="1" i="0" smtClean="0">
                        <a:latin typeface="Cambria Math" panose="02040503050406030204" pitchFamily="18" charset="0"/>
                      </a:rPr>
                      <m:t>𝐥𝐨𝐠</m:t>
                    </m:r>
                    <m:r>
                      <a:rPr lang="en-US" sz="3200" b="1" i="1" smtClean="0">
                        <a:latin typeface="Cambria Math" panose="02040503050406030204" pitchFamily="18" charset="0"/>
                      </a:rPr>
                      <m:t>⁡(</m:t>
                    </m:r>
                    <m:f>
                      <m:fPr>
                        <m:ctrlPr>
                          <a:rPr lang="en-US" sz="3200" b="1" i="1" smtClean="0">
                            <a:latin typeface="Cambria Math" panose="02040503050406030204" pitchFamily="18" charset="0"/>
                          </a:rPr>
                        </m:ctrlPr>
                      </m:fPr>
                      <m:num>
                        <m:r>
                          <a:rPr lang="en-US" sz="3200" b="1" i="1" smtClean="0">
                            <a:latin typeface="Cambria Math" panose="02040503050406030204" pitchFamily="18" charset="0"/>
                          </a:rPr>
                          <m:t>𝑵</m:t>
                        </m:r>
                      </m:num>
                      <m:den>
                        <m:sSub>
                          <m:sSubPr>
                            <m:ctrlPr>
                              <a:rPr lang="en-US" sz="3200" b="1" i="1" smtClean="0">
                                <a:latin typeface="Cambria Math" panose="02040503050406030204" pitchFamily="18" charset="0"/>
                              </a:rPr>
                            </m:ctrlPr>
                          </m:sSubPr>
                          <m:e>
                            <m:r>
                              <a:rPr lang="en-US" sz="3200" b="1" i="1" smtClean="0">
                                <a:latin typeface="Cambria Math" panose="02040503050406030204" pitchFamily="18" charset="0"/>
                              </a:rPr>
                              <m:t>𝒇</m:t>
                            </m:r>
                          </m:e>
                          <m:sub>
                            <m:r>
                              <a:rPr lang="en-US" sz="3200" b="1" i="1" smtClean="0">
                                <a:latin typeface="Cambria Math" panose="02040503050406030204" pitchFamily="18" charset="0"/>
                              </a:rPr>
                              <m:t>𝑫</m:t>
                            </m:r>
                          </m:sub>
                        </m:sSub>
                        <m:r>
                          <a:rPr lang="en-US" sz="3200" b="1" i="1" smtClean="0">
                            <a:latin typeface="Cambria Math" panose="02040503050406030204" pitchFamily="18" charset="0"/>
                          </a:rPr>
                          <m:t>+</m:t>
                        </m:r>
                        <m:r>
                          <a:rPr lang="en-US" sz="3200" b="1" i="1" smtClean="0">
                            <a:latin typeface="Cambria Math" panose="02040503050406030204" pitchFamily="18" charset="0"/>
                          </a:rPr>
                          <m:t>𝟏</m:t>
                        </m:r>
                      </m:den>
                    </m:f>
                    <m:r>
                      <a:rPr lang="en-US" sz="3200" b="1" i="1" smtClean="0">
                        <a:latin typeface="Cambria Math" panose="02040503050406030204" pitchFamily="18" charset="0"/>
                      </a:rPr>
                      <m:t>)</m:t>
                    </m:r>
                  </m:oMath>
                </a14:m>
                <a:r>
                  <a:rPr lang="en-US" sz="3200" b="1" dirty="0"/>
                  <a:t> </a:t>
                </a:r>
                <a:r>
                  <a:rPr lang="en-US" sz="3200" dirty="0"/>
                  <a:t>where</a:t>
                </a:r>
              </a:p>
              <a:p>
                <a:pPr lvl="1"/>
                <a:r>
                  <a:rPr lang="en-US" sz="3200" dirty="0"/>
                  <a:t>N = Number of documents in the corpus</a:t>
                </a:r>
              </a:p>
              <a:p>
                <a:pPr lvl="1"/>
                <a:r>
                  <a:rPr lang="en-US" sz="3200" dirty="0"/>
                  <a:t>D = All documents in the corpus</a:t>
                </a:r>
              </a:p>
              <a:p>
                <a:pPr lvl="1"/>
                <a:r>
                  <a:rPr lang="en-US" sz="3200" dirty="0"/>
                  <a:t>t = a specific term (a term is a word)</a:t>
                </a:r>
              </a:p>
              <a:p>
                <a:pPr lvl="1"/>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𝑓</m:t>
                        </m:r>
                      </m:e>
                      <m:sub>
                        <m:r>
                          <a:rPr lang="en-US" sz="3200" i="1">
                            <a:latin typeface="Cambria Math" panose="02040503050406030204" pitchFamily="18" charset="0"/>
                          </a:rPr>
                          <m:t>𝐷</m:t>
                        </m:r>
                      </m:sub>
                    </m:sSub>
                  </m:oMath>
                </a14:m>
                <a:r>
                  <a:rPr lang="en-US" sz="3200" dirty="0"/>
                  <a:t> = Number of times the term appears in all documents in the corpus</a:t>
                </a:r>
              </a:p>
              <a:p>
                <a:r>
                  <a:rPr lang="en-US" sz="3600" dirty="0"/>
                  <a:t>As a term appears in more documents in the corpus, the </a:t>
                </a:r>
                <a:r>
                  <a:rPr lang="en-US" sz="3600" dirty="0" err="1"/>
                  <a:t>idf</a:t>
                </a:r>
                <a:r>
                  <a:rPr lang="en-US" sz="3600" dirty="0"/>
                  <a:t> decreases thus making the term less important.</a:t>
                </a:r>
              </a:p>
              <a:p>
                <a:r>
                  <a:rPr lang="en-US" sz="3600" dirty="0"/>
                  <a:t>The rate of decrease is slow due to the log function</a:t>
                </a:r>
              </a:p>
              <a:p>
                <a:endParaRPr lang="en-US" dirty="0"/>
              </a:p>
            </p:txBody>
          </p:sp>
        </mc:Choice>
        <mc:Fallback>
          <p:sp>
            <p:nvSpPr>
              <p:cNvPr id="3" name="Content Placeholder 2">
                <a:extLst>
                  <a:ext uri="{FF2B5EF4-FFF2-40B4-BE49-F238E27FC236}">
                    <a16:creationId xmlns:a16="http://schemas.microsoft.com/office/drawing/2014/main" id="{A78B7766-F936-45BE-B10E-3404985FD9F6}"/>
                  </a:ext>
                </a:extLst>
              </p:cNvPr>
              <p:cNvSpPr>
                <a:spLocks noGrp="1" noRot="1" noChangeAspect="1" noMove="1" noResize="1" noEditPoints="1" noAdjustHandles="1" noChangeArrowheads="1" noChangeShapeType="1" noTextEdit="1"/>
              </p:cNvSpPr>
              <p:nvPr>
                <p:ph idx="1"/>
              </p:nvPr>
            </p:nvSpPr>
            <p:spPr>
              <a:xfrm>
                <a:off x="838200" y="1483360"/>
                <a:ext cx="10515600" cy="4693603"/>
              </a:xfrm>
              <a:blipFill>
                <a:blip r:embed="rId3"/>
                <a:stretch>
                  <a:fillRect l="-1391" t="-519" b="-3896"/>
                </a:stretch>
              </a:blipFill>
            </p:spPr>
            <p:txBody>
              <a:bodyPr/>
              <a:lstStyle/>
              <a:p>
                <a:r>
                  <a:rPr lang="en-US">
                    <a:noFill/>
                  </a:rPr>
                  <a:t> </a:t>
                </a:r>
              </a:p>
            </p:txBody>
          </p:sp>
        </mc:Fallback>
      </mc:AlternateContent>
    </p:spTree>
    <p:extLst>
      <p:ext uri="{BB962C8B-B14F-4D97-AF65-F5344CB8AC3E}">
        <p14:creationId xmlns:p14="http://schemas.microsoft.com/office/powerpoint/2010/main" val="5711433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766B3-3CC4-452C-8148-B5D08B59CA39}"/>
              </a:ext>
            </a:extLst>
          </p:cNvPr>
          <p:cNvSpPr>
            <a:spLocks noGrp="1"/>
          </p:cNvSpPr>
          <p:nvPr>
            <p:ph type="title"/>
          </p:nvPr>
        </p:nvSpPr>
        <p:spPr/>
        <p:txBody>
          <a:bodyPr/>
          <a:lstStyle/>
          <a:p>
            <a:r>
              <a:rPr lang="en-US" dirty="0"/>
              <a:t>TF-IDF Equation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84670F0-DB4B-4E50-AEA9-56AC3A7BE9AF}"/>
                  </a:ext>
                </a:extLst>
              </p:cNvPr>
              <p:cNvSpPr>
                <a:spLocks noGrp="1"/>
              </p:cNvSpPr>
              <p:nvPr>
                <p:ph idx="1"/>
              </p:nvPr>
            </p:nvSpPr>
            <p:spPr/>
            <p:txBody>
              <a:bodyPr/>
              <a:lstStyle/>
              <a:p>
                <a14:m>
                  <m:oMath xmlns:m="http://schemas.openxmlformats.org/officeDocument/2006/math">
                    <m:sSub>
                      <m:sSubPr>
                        <m:ctrlPr>
                          <a:rPr lang="en-US" b="1" i="1" dirty="0" smtClean="0">
                            <a:latin typeface="Cambria Math" panose="02040503050406030204" pitchFamily="18" charset="0"/>
                          </a:rPr>
                        </m:ctrlPr>
                      </m:sSubPr>
                      <m:e>
                        <m:r>
                          <a:rPr lang="en-US" b="1" i="1" dirty="0">
                            <a:latin typeface="Cambria Math" panose="02040503050406030204" pitchFamily="18" charset="0"/>
                          </a:rPr>
                          <m:t>𝐭𝐟𝐢𝐝𝐟</m:t>
                        </m:r>
                      </m:e>
                      <m:sub>
                        <m:r>
                          <a:rPr lang="en-US" b="1" i="1" dirty="0" smtClean="0">
                            <a:latin typeface="Cambria Math" panose="02040503050406030204" pitchFamily="18" charset="0"/>
                          </a:rPr>
                          <m:t>(</m:t>
                        </m:r>
                        <m:r>
                          <a:rPr lang="en-US" b="1" i="1" dirty="0" smtClean="0">
                            <a:latin typeface="Cambria Math" panose="02040503050406030204" pitchFamily="18" charset="0"/>
                          </a:rPr>
                          <m:t>𝒕</m:t>
                        </m:r>
                        <m:r>
                          <a:rPr lang="en-US" b="1" i="1" dirty="0" smtClean="0">
                            <a:latin typeface="Cambria Math" panose="02040503050406030204" pitchFamily="18" charset="0"/>
                          </a:rPr>
                          <m:t>,</m:t>
                        </m:r>
                        <m:r>
                          <a:rPr lang="en-US" b="1" i="1" dirty="0" smtClean="0">
                            <a:latin typeface="Cambria Math" panose="02040503050406030204" pitchFamily="18" charset="0"/>
                          </a:rPr>
                          <m:t>𝒅</m:t>
                        </m:r>
                        <m:r>
                          <a:rPr lang="en-US" b="1" i="1" dirty="0" smtClean="0">
                            <a:latin typeface="Cambria Math" panose="02040503050406030204" pitchFamily="18" charset="0"/>
                          </a:rPr>
                          <m:t>,</m:t>
                        </m:r>
                        <m:r>
                          <a:rPr lang="en-US" b="1" i="1" dirty="0" smtClean="0">
                            <a:latin typeface="Cambria Math" panose="02040503050406030204" pitchFamily="18" charset="0"/>
                          </a:rPr>
                          <m:t>𝑫</m:t>
                        </m:r>
                        <m:r>
                          <a:rPr lang="en-US" b="1" i="1" dirty="0" smtClean="0">
                            <a:latin typeface="Cambria Math" panose="02040503050406030204" pitchFamily="18" charset="0"/>
                          </a:rPr>
                          <m:t>)</m:t>
                        </m:r>
                      </m:sub>
                    </m:sSub>
                    <m:r>
                      <a:rPr lang="en-US" b="1" i="0" dirty="0" smtClean="0">
                        <a:latin typeface="Cambria Math" panose="02040503050406030204" pitchFamily="18" charset="0"/>
                      </a:rPr>
                      <m:t>=</m:t>
                    </m:r>
                    <m:r>
                      <a:rPr lang="en-US" b="1" i="1" dirty="0" smtClean="0">
                        <a:latin typeface="Cambria Math" panose="02040503050406030204" pitchFamily="18" charset="0"/>
                      </a:rPr>
                      <m:t>𝐥𝐨𝐠</m:t>
                    </m:r>
                    <m:r>
                      <a:rPr lang="en-US" b="1" i="1" dirty="0">
                        <a:latin typeface="Cambria Math" panose="02040503050406030204" pitchFamily="18" charset="0"/>
                      </a:rPr>
                      <m:t>⁡(</m:t>
                    </m:r>
                    <m:r>
                      <a:rPr lang="en-US" b="1" i="1" dirty="0">
                        <a:latin typeface="Cambria Math" panose="02040503050406030204" pitchFamily="18" charset="0"/>
                      </a:rPr>
                      <m:t>𝟏</m:t>
                    </m:r>
                    <m:r>
                      <a:rPr lang="en-US" b="1" i="1" dirty="0">
                        <a:latin typeface="Cambria Math" panose="02040503050406030204" pitchFamily="18" charset="0"/>
                      </a:rPr>
                      <m:t>+</m:t>
                    </m:r>
                    <m:sSub>
                      <m:sSubPr>
                        <m:ctrlPr>
                          <a:rPr lang="en-US" b="1" i="1" dirty="0">
                            <a:latin typeface="Cambria Math" panose="02040503050406030204" pitchFamily="18" charset="0"/>
                          </a:rPr>
                        </m:ctrlPr>
                      </m:sSubPr>
                      <m:e>
                        <m:r>
                          <a:rPr lang="en-US" b="1" i="1" dirty="0">
                            <a:latin typeface="Cambria Math" panose="02040503050406030204" pitchFamily="18" charset="0"/>
                          </a:rPr>
                          <m:t>𝒇</m:t>
                        </m:r>
                      </m:e>
                      <m:sub>
                        <m:r>
                          <a:rPr lang="en-US" b="1" i="1" dirty="0" smtClean="0">
                            <a:latin typeface="Cambria Math" panose="02040503050406030204" pitchFamily="18" charset="0"/>
                          </a:rPr>
                          <m:t>(</m:t>
                        </m:r>
                        <m:r>
                          <a:rPr lang="en-US" b="1" i="1" dirty="0">
                            <a:latin typeface="Cambria Math" panose="02040503050406030204" pitchFamily="18" charset="0"/>
                          </a:rPr>
                          <m:t>𝒕</m:t>
                        </m:r>
                        <m:r>
                          <a:rPr lang="en-US" b="1" i="1" dirty="0">
                            <a:latin typeface="Cambria Math" panose="02040503050406030204" pitchFamily="18" charset="0"/>
                          </a:rPr>
                          <m:t>,</m:t>
                        </m:r>
                        <m:r>
                          <a:rPr lang="en-US" b="1" i="1" dirty="0">
                            <a:latin typeface="Cambria Math" panose="02040503050406030204" pitchFamily="18" charset="0"/>
                          </a:rPr>
                          <m:t>𝒅</m:t>
                        </m:r>
                        <m:r>
                          <a:rPr lang="en-US" b="1" i="1" dirty="0" smtClean="0">
                            <a:latin typeface="Cambria Math" panose="02040503050406030204" pitchFamily="18" charset="0"/>
                          </a:rPr>
                          <m:t>)</m:t>
                        </m:r>
                      </m:sub>
                    </m:sSub>
                    <m:r>
                      <m:rPr>
                        <m:nor/>
                      </m:rPr>
                      <a:rPr lang="en-US" b="1" dirty="0"/>
                      <m:t>)</m:t>
                    </m:r>
                    <m:r>
                      <a:rPr lang="en-US" b="1" i="0" dirty="0" smtClean="0">
                        <a:latin typeface="Cambria Math" panose="02040503050406030204" pitchFamily="18" charset="0"/>
                      </a:rPr>
                      <m:t>∗</m:t>
                    </m:r>
                    <m:r>
                      <a:rPr lang="en-US" b="1" i="1">
                        <a:latin typeface="Cambria Math" panose="02040503050406030204" pitchFamily="18" charset="0"/>
                      </a:rPr>
                      <m:t>𝒍𝒐𝒈</m:t>
                    </m:r>
                    <m:r>
                      <a:rPr lang="en-US" b="1" i="1">
                        <a:latin typeface="Cambria Math" panose="02040503050406030204" pitchFamily="18" charset="0"/>
                      </a:rPr>
                      <m:t>⁡(</m:t>
                    </m:r>
                    <m:f>
                      <m:fPr>
                        <m:ctrlPr>
                          <a:rPr lang="en-US" b="1" i="1">
                            <a:latin typeface="Cambria Math" panose="02040503050406030204" pitchFamily="18" charset="0"/>
                          </a:rPr>
                        </m:ctrlPr>
                      </m:fPr>
                      <m:num>
                        <m:r>
                          <a:rPr lang="en-US" b="1" i="1">
                            <a:latin typeface="Cambria Math" panose="02040503050406030204" pitchFamily="18" charset="0"/>
                          </a:rPr>
                          <m:t>𝑵</m:t>
                        </m:r>
                      </m:num>
                      <m:den>
                        <m:sSub>
                          <m:sSubPr>
                            <m:ctrlPr>
                              <a:rPr lang="en-US" b="1" i="1">
                                <a:latin typeface="Cambria Math" panose="02040503050406030204" pitchFamily="18" charset="0"/>
                              </a:rPr>
                            </m:ctrlPr>
                          </m:sSubPr>
                          <m:e>
                            <m:r>
                              <a:rPr lang="en-US" b="1" i="1">
                                <a:latin typeface="Cambria Math" panose="02040503050406030204" pitchFamily="18" charset="0"/>
                              </a:rPr>
                              <m:t>𝒇</m:t>
                            </m:r>
                          </m:e>
                          <m:sub>
                            <m:r>
                              <a:rPr lang="en-US" b="1" i="1">
                                <a:latin typeface="Cambria Math" panose="02040503050406030204" pitchFamily="18" charset="0"/>
                              </a:rPr>
                              <m:t>𝑫</m:t>
                            </m:r>
                          </m:sub>
                        </m:sSub>
                        <m:r>
                          <a:rPr lang="en-US" b="1" i="1">
                            <a:latin typeface="Cambria Math" panose="02040503050406030204" pitchFamily="18" charset="0"/>
                          </a:rPr>
                          <m:t>+</m:t>
                        </m:r>
                        <m:r>
                          <a:rPr lang="en-US" b="1" i="1">
                            <a:latin typeface="Cambria Math" panose="02040503050406030204" pitchFamily="18" charset="0"/>
                          </a:rPr>
                          <m:t>𝟏</m:t>
                        </m:r>
                      </m:den>
                    </m:f>
                    <m:r>
                      <a:rPr lang="en-US" b="1" i="1">
                        <a:latin typeface="Cambria Math" panose="02040503050406030204" pitchFamily="18" charset="0"/>
                      </a:rPr>
                      <m:t>)</m:t>
                    </m:r>
                  </m:oMath>
                </a14:m>
                <a:r>
                  <a:rPr lang="en-US" b="1" dirty="0"/>
                  <a:t> </a:t>
                </a:r>
                <a:r>
                  <a:rPr lang="en-US" dirty="0"/>
                  <a:t>where</a:t>
                </a:r>
              </a:p>
              <a:p>
                <a:pPr lvl="1"/>
                <a:r>
                  <a:rPr lang="en-US" dirty="0"/>
                  <a:t>N = Number of documents in the corpus</a:t>
                </a:r>
              </a:p>
              <a:p>
                <a:pPr lvl="1"/>
                <a:r>
                  <a:rPr lang="en-US" dirty="0"/>
                  <a:t>D = All documents in the corpus</a:t>
                </a:r>
              </a:p>
              <a:p>
                <a:pPr lvl="1"/>
                <a:r>
                  <a:rPr lang="en-US" dirty="0"/>
                  <a:t>t = a specific term ( a term is a word)</a:t>
                </a:r>
              </a:p>
              <a:p>
                <a:pPr lvl="1"/>
                <a:r>
                  <a:rPr lang="en-US" dirty="0"/>
                  <a:t>d = a specific document</a:t>
                </a:r>
              </a:p>
              <a:p>
                <a:pPr lvl="1"/>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𝑓</m:t>
                        </m:r>
                      </m:e>
                      <m:sub>
                        <m:r>
                          <a:rPr lang="en-US" b="0" i="1" dirty="0">
                            <a:latin typeface="Cambria Math" panose="02040503050406030204" pitchFamily="18" charset="0"/>
                          </a:rPr>
                          <m:t>(</m:t>
                        </m:r>
                        <m:r>
                          <a:rPr lang="en-US" b="0" i="1" dirty="0">
                            <a:latin typeface="Cambria Math" panose="02040503050406030204" pitchFamily="18" charset="0"/>
                          </a:rPr>
                          <m:t>𝑡</m:t>
                        </m:r>
                        <m:r>
                          <a:rPr lang="en-US" b="0" i="1" dirty="0">
                            <a:latin typeface="Cambria Math" panose="02040503050406030204" pitchFamily="18" charset="0"/>
                          </a:rPr>
                          <m:t>,</m:t>
                        </m:r>
                        <m:r>
                          <a:rPr lang="en-US" b="0" i="1" dirty="0">
                            <a:latin typeface="Cambria Math" panose="02040503050406030204" pitchFamily="18" charset="0"/>
                          </a:rPr>
                          <m:t>𝑑</m:t>
                        </m:r>
                        <m:r>
                          <a:rPr lang="en-US" b="0" i="1" dirty="0">
                            <a:latin typeface="Cambria Math" panose="02040503050406030204" pitchFamily="18" charset="0"/>
                          </a:rPr>
                          <m:t>)</m:t>
                        </m:r>
                      </m:sub>
                    </m:sSub>
                  </m:oMath>
                </a14:m>
                <a:r>
                  <a:rPr lang="en-US" dirty="0"/>
                  <a:t> = The number of times that a term appears in a document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𝐷</m:t>
                        </m:r>
                      </m:sub>
                    </m:sSub>
                  </m:oMath>
                </a14:m>
                <a:r>
                  <a:rPr lang="en-US" dirty="0"/>
                  <a:t> = Number of times the term appears in all documents in the corpus</a:t>
                </a:r>
              </a:p>
              <a:p>
                <a:pPr lvl="1"/>
                <a:endParaRPr lang="en-US" dirty="0"/>
              </a:p>
            </p:txBody>
          </p:sp>
        </mc:Choice>
        <mc:Fallback xmlns="">
          <p:sp>
            <p:nvSpPr>
              <p:cNvPr id="3" name="Content Placeholder 2">
                <a:extLst>
                  <a:ext uri="{FF2B5EF4-FFF2-40B4-BE49-F238E27FC236}">
                    <a16:creationId xmlns:a16="http://schemas.microsoft.com/office/drawing/2014/main" id="{A84670F0-DB4B-4E50-AEA9-56AC3A7BE9AF}"/>
                  </a:ext>
                </a:extLst>
              </p:cNvPr>
              <p:cNvSpPr>
                <a:spLocks noGrp="1" noRot="1" noChangeAspect="1" noMove="1" noResize="1" noEditPoints="1" noAdjustHandles="1" noChangeArrowheads="1" noChangeShapeType="1" noTextEdit="1"/>
              </p:cNvSpPr>
              <p:nvPr>
                <p:ph idx="1"/>
              </p:nvPr>
            </p:nvSpPr>
            <p:spPr>
              <a:blipFill>
                <a:blip r:embed="rId2"/>
                <a:stretch>
                  <a:fillRect t="-140"/>
                </a:stretch>
              </a:blipFill>
            </p:spPr>
            <p:txBody>
              <a:bodyPr/>
              <a:lstStyle/>
              <a:p>
                <a:r>
                  <a:rPr lang="en-US">
                    <a:noFill/>
                  </a:rPr>
                  <a:t> </a:t>
                </a:r>
              </a:p>
            </p:txBody>
          </p:sp>
        </mc:Fallback>
      </mc:AlternateContent>
    </p:spTree>
    <p:extLst>
      <p:ext uri="{BB962C8B-B14F-4D97-AF65-F5344CB8AC3E}">
        <p14:creationId xmlns:p14="http://schemas.microsoft.com/office/powerpoint/2010/main" val="29106341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3D394-3A63-4C0E-9F0B-4C7326EFB9CE}"/>
              </a:ext>
            </a:extLst>
          </p:cNvPr>
          <p:cNvSpPr>
            <a:spLocks noGrp="1"/>
          </p:cNvSpPr>
          <p:nvPr>
            <p:ph type="title"/>
          </p:nvPr>
        </p:nvSpPr>
        <p:spPr/>
        <p:txBody>
          <a:bodyPr/>
          <a:lstStyle/>
          <a:p>
            <a:r>
              <a:rPr lang="en-US" dirty="0"/>
              <a:t>Putting it All Together:  TF-IDF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95A9842-9448-45FF-8038-004ED77228BF}"/>
                  </a:ext>
                </a:extLst>
              </p:cNvPr>
              <p:cNvSpPr>
                <a:spLocks noGrp="1"/>
              </p:cNvSpPr>
              <p:nvPr>
                <p:ph idx="1"/>
              </p:nvPr>
            </p:nvSpPr>
            <p:spPr>
              <a:xfrm>
                <a:off x="838200" y="1825624"/>
                <a:ext cx="10515600" cy="4409377"/>
              </a:xfrm>
            </p:spPr>
            <p:txBody>
              <a:bodyPr>
                <a:normAutofit fontScale="92500"/>
              </a:bodyPr>
              <a:lstStyle/>
              <a:p>
                <a14:m>
                  <m:oMath xmlns:m="http://schemas.openxmlformats.org/officeDocument/2006/math">
                    <m:sSub>
                      <m:sSubPr>
                        <m:ctrlPr>
                          <a:rPr lang="en-US" b="1" i="1" dirty="0" smtClean="0">
                            <a:latin typeface="Cambria Math" panose="02040503050406030204" pitchFamily="18" charset="0"/>
                          </a:rPr>
                        </m:ctrlPr>
                      </m:sSubPr>
                      <m:e>
                        <m:r>
                          <a:rPr lang="en-US" b="1" i="1" dirty="0">
                            <a:latin typeface="Cambria Math" panose="02040503050406030204" pitchFamily="18" charset="0"/>
                          </a:rPr>
                          <m:t>𝐭𝐟𝐢𝐝𝐟</m:t>
                        </m:r>
                      </m:e>
                      <m:sub>
                        <m:r>
                          <a:rPr lang="en-US" b="1" i="1" dirty="0">
                            <a:latin typeface="Cambria Math" panose="02040503050406030204" pitchFamily="18" charset="0"/>
                          </a:rPr>
                          <m:t>(</m:t>
                        </m:r>
                        <m:r>
                          <a:rPr lang="en-US" b="1" i="1" dirty="0">
                            <a:latin typeface="Cambria Math" panose="02040503050406030204" pitchFamily="18" charset="0"/>
                          </a:rPr>
                          <m:t>𝒕</m:t>
                        </m:r>
                        <m:r>
                          <a:rPr lang="en-US" b="1" i="1" dirty="0">
                            <a:latin typeface="Cambria Math" panose="02040503050406030204" pitchFamily="18" charset="0"/>
                          </a:rPr>
                          <m:t>,</m:t>
                        </m:r>
                        <m:r>
                          <a:rPr lang="en-US" b="1" i="1" dirty="0">
                            <a:latin typeface="Cambria Math" panose="02040503050406030204" pitchFamily="18" charset="0"/>
                          </a:rPr>
                          <m:t>𝒅</m:t>
                        </m:r>
                        <m:r>
                          <a:rPr lang="en-US" b="1" i="1" dirty="0">
                            <a:latin typeface="Cambria Math" panose="02040503050406030204" pitchFamily="18" charset="0"/>
                          </a:rPr>
                          <m:t>,</m:t>
                        </m:r>
                        <m:r>
                          <a:rPr lang="en-US" b="1" i="1" dirty="0">
                            <a:latin typeface="Cambria Math" panose="02040503050406030204" pitchFamily="18" charset="0"/>
                          </a:rPr>
                          <m:t>𝑫</m:t>
                        </m:r>
                        <m:r>
                          <a:rPr lang="en-US" b="1" i="1" dirty="0">
                            <a:latin typeface="Cambria Math" panose="02040503050406030204" pitchFamily="18" charset="0"/>
                          </a:rPr>
                          <m:t>)</m:t>
                        </m:r>
                      </m:sub>
                    </m:sSub>
                    <m:r>
                      <a:rPr lang="en-US" b="1" dirty="0">
                        <a:latin typeface="Cambria Math" panose="02040503050406030204" pitchFamily="18" charset="0"/>
                      </a:rPr>
                      <m:t>=</m:t>
                    </m:r>
                    <m:r>
                      <a:rPr lang="en-US" b="1" i="1" dirty="0">
                        <a:latin typeface="Cambria Math" panose="02040503050406030204" pitchFamily="18" charset="0"/>
                      </a:rPr>
                      <m:t>𝐥𝐨𝐠</m:t>
                    </m:r>
                    <m:r>
                      <a:rPr lang="en-US" b="1" i="1" dirty="0">
                        <a:latin typeface="Cambria Math" panose="02040503050406030204" pitchFamily="18" charset="0"/>
                      </a:rPr>
                      <m:t>⁡(</m:t>
                    </m:r>
                    <m:r>
                      <a:rPr lang="en-US" b="1" i="1" dirty="0">
                        <a:latin typeface="Cambria Math" panose="02040503050406030204" pitchFamily="18" charset="0"/>
                      </a:rPr>
                      <m:t>𝟏</m:t>
                    </m:r>
                    <m:r>
                      <a:rPr lang="en-US" b="1" i="1" dirty="0">
                        <a:latin typeface="Cambria Math" panose="02040503050406030204" pitchFamily="18" charset="0"/>
                      </a:rPr>
                      <m:t>+</m:t>
                    </m:r>
                    <m:sSub>
                      <m:sSubPr>
                        <m:ctrlPr>
                          <a:rPr lang="en-US" b="1" i="1" dirty="0">
                            <a:latin typeface="Cambria Math" panose="02040503050406030204" pitchFamily="18" charset="0"/>
                          </a:rPr>
                        </m:ctrlPr>
                      </m:sSubPr>
                      <m:e>
                        <m:r>
                          <a:rPr lang="en-US" b="1" i="1" dirty="0">
                            <a:latin typeface="Cambria Math" panose="02040503050406030204" pitchFamily="18" charset="0"/>
                          </a:rPr>
                          <m:t>𝒇</m:t>
                        </m:r>
                      </m:e>
                      <m:sub>
                        <m:r>
                          <a:rPr lang="en-US" b="1" i="1" dirty="0" smtClean="0">
                            <a:latin typeface="Cambria Math" panose="02040503050406030204" pitchFamily="18" charset="0"/>
                          </a:rPr>
                          <m:t>(</m:t>
                        </m:r>
                        <m:r>
                          <a:rPr lang="en-US" b="1" i="1" dirty="0">
                            <a:latin typeface="Cambria Math" panose="02040503050406030204" pitchFamily="18" charset="0"/>
                          </a:rPr>
                          <m:t>𝒕</m:t>
                        </m:r>
                        <m:r>
                          <a:rPr lang="en-US" b="1" i="1" dirty="0">
                            <a:latin typeface="Cambria Math" panose="02040503050406030204" pitchFamily="18" charset="0"/>
                          </a:rPr>
                          <m:t>,</m:t>
                        </m:r>
                        <m:r>
                          <a:rPr lang="en-US" b="1" i="1" dirty="0">
                            <a:latin typeface="Cambria Math" panose="02040503050406030204" pitchFamily="18" charset="0"/>
                          </a:rPr>
                          <m:t>𝒅</m:t>
                        </m:r>
                        <m:r>
                          <a:rPr lang="en-US" b="1" i="1" dirty="0" smtClean="0">
                            <a:latin typeface="Cambria Math" panose="02040503050406030204" pitchFamily="18" charset="0"/>
                          </a:rPr>
                          <m:t>)</m:t>
                        </m:r>
                      </m:sub>
                    </m:sSub>
                    <m:r>
                      <m:rPr>
                        <m:nor/>
                      </m:rPr>
                      <a:rPr lang="en-US" b="1" dirty="0"/>
                      <m:t>)</m:t>
                    </m:r>
                    <m:r>
                      <a:rPr lang="en-US" b="1" dirty="0">
                        <a:latin typeface="Cambria Math" panose="02040503050406030204" pitchFamily="18" charset="0"/>
                      </a:rPr>
                      <m:t>∗</m:t>
                    </m:r>
                    <m:r>
                      <a:rPr lang="en-US" b="1" i="1">
                        <a:latin typeface="Cambria Math" panose="02040503050406030204" pitchFamily="18" charset="0"/>
                      </a:rPr>
                      <m:t>𝒍𝒐𝒈</m:t>
                    </m:r>
                    <m:r>
                      <a:rPr lang="en-US" b="1" i="1">
                        <a:latin typeface="Cambria Math" panose="02040503050406030204" pitchFamily="18" charset="0"/>
                      </a:rPr>
                      <m:t>⁡(</m:t>
                    </m:r>
                    <m:f>
                      <m:fPr>
                        <m:ctrlPr>
                          <a:rPr lang="en-US" b="1" i="1">
                            <a:latin typeface="Cambria Math" panose="02040503050406030204" pitchFamily="18" charset="0"/>
                          </a:rPr>
                        </m:ctrlPr>
                      </m:fPr>
                      <m:num>
                        <m:r>
                          <a:rPr lang="en-US" b="1" i="1">
                            <a:latin typeface="Cambria Math" panose="02040503050406030204" pitchFamily="18" charset="0"/>
                          </a:rPr>
                          <m:t>𝑵</m:t>
                        </m:r>
                      </m:num>
                      <m:den>
                        <m:sSub>
                          <m:sSubPr>
                            <m:ctrlPr>
                              <a:rPr lang="en-US" b="1" i="1">
                                <a:latin typeface="Cambria Math" panose="02040503050406030204" pitchFamily="18" charset="0"/>
                              </a:rPr>
                            </m:ctrlPr>
                          </m:sSubPr>
                          <m:e>
                            <m:r>
                              <a:rPr lang="en-US" b="1" i="1">
                                <a:latin typeface="Cambria Math" panose="02040503050406030204" pitchFamily="18" charset="0"/>
                              </a:rPr>
                              <m:t>𝒇</m:t>
                            </m:r>
                          </m:e>
                          <m:sub>
                            <m:r>
                              <a:rPr lang="en-US" b="1" i="1">
                                <a:latin typeface="Cambria Math" panose="02040503050406030204" pitchFamily="18" charset="0"/>
                              </a:rPr>
                              <m:t>𝑫</m:t>
                            </m:r>
                          </m:sub>
                        </m:sSub>
                        <m:r>
                          <a:rPr lang="en-US" b="1" i="1">
                            <a:latin typeface="Cambria Math" panose="02040503050406030204" pitchFamily="18" charset="0"/>
                          </a:rPr>
                          <m:t>+</m:t>
                        </m:r>
                        <m:r>
                          <a:rPr lang="en-US" b="1" i="1">
                            <a:latin typeface="Cambria Math" panose="02040503050406030204" pitchFamily="18" charset="0"/>
                          </a:rPr>
                          <m:t>𝟏</m:t>
                        </m:r>
                      </m:den>
                    </m:f>
                    <m:r>
                      <a:rPr lang="en-US" b="1" i="1">
                        <a:latin typeface="Cambria Math" panose="02040503050406030204" pitchFamily="18" charset="0"/>
                      </a:rPr>
                      <m:t>)</m:t>
                    </m:r>
                  </m:oMath>
                </a14:m>
                <a:endParaRPr lang="en-US" dirty="0"/>
              </a:p>
              <a:p>
                <a:r>
                  <a:rPr lang="en-US" dirty="0"/>
                  <a:t>A high TF-IDF weight is achieved when a term appears a large number of times in a specific document and a low number of times in the corpus.</a:t>
                </a:r>
              </a:p>
              <a:p>
                <a:r>
                  <a:rPr lang="en-US" dirty="0"/>
                  <a:t>Term Frequency:</a:t>
                </a:r>
              </a:p>
              <a:p>
                <a:pPr lvl="1"/>
                <a:r>
                  <a:rPr lang="en-US" dirty="0"/>
                  <a:t>The TF term rewards terms for appearing a large number of times in a document</a:t>
                </a:r>
              </a:p>
              <a:p>
                <a:pPr lvl="1"/>
                <a:r>
                  <a:rPr lang="en-US" dirty="0"/>
                  <a:t>TF grows slowly, “very </a:t>
                </a:r>
                <a:r>
                  <a:rPr lang="en-US" dirty="0" err="1"/>
                  <a:t>very</a:t>
                </a:r>
                <a:r>
                  <a:rPr lang="en-US" dirty="0"/>
                  <a:t> </a:t>
                </a:r>
                <a:r>
                  <a:rPr lang="en-US" dirty="0" err="1"/>
                  <a:t>very</a:t>
                </a:r>
                <a:r>
                  <a:rPr lang="en-US" dirty="0"/>
                  <a:t> good” is almost the same as “very </a:t>
                </a:r>
                <a:r>
                  <a:rPr lang="en-US" dirty="0" err="1"/>
                  <a:t>very</a:t>
                </a:r>
                <a:r>
                  <a:rPr lang="en-US" dirty="0"/>
                  <a:t> good”</a:t>
                </a:r>
              </a:p>
              <a:p>
                <a:r>
                  <a:rPr lang="en-US" dirty="0"/>
                  <a:t>Inverse Document Frequency</a:t>
                </a:r>
              </a:p>
              <a:p>
                <a:pPr lvl="1"/>
                <a:r>
                  <a:rPr lang="en-US" dirty="0"/>
                  <a:t>Discounts a term if it appears in a lot of documents in the corpus</a:t>
                </a:r>
              </a:p>
              <a:p>
                <a:pPr lvl="1"/>
                <a:r>
                  <a:rPr lang="en-US" dirty="0"/>
                  <a:t>Example “the” will typically be discounted because it is quite common and will appear in many documents in </a:t>
                </a:r>
                <a:r>
                  <a:rPr lang="en-US"/>
                  <a:t>the corpus</a:t>
                </a:r>
                <a:endParaRPr lang="en-US" dirty="0"/>
              </a:p>
            </p:txBody>
          </p:sp>
        </mc:Choice>
        <mc:Fallback xmlns="">
          <p:sp>
            <p:nvSpPr>
              <p:cNvPr id="3" name="Content Placeholder 2">
                <a:extLst>
                  <a:ext uri="{FF2B5EF4-FFF2-40B4-BE49-F238E27FC236}">
                    <a16:creationId xmlns:a16="http://schemas.microsoft.com/office/drawing/2014/main" id="{A95A9842-9448-45FF-8038-004ED77228BF}"/>
                  </a:ext>
                </a:extLst>
              </p:cNvPr>
              <p:cNvSpPr>
                <a:spLocks noGrp="1" noRot="1" noChangeAspect="1" noMove="1" noResize="1" noEditPoints="1" noAdjustHandles="1" noChangeArrowheads="1" noChangeShapeType="1" noTextEdit="1"/>
              </p:cNvSpPr>
              <p:nvPr>
                <p:ph idx="1"/>
              </p:nvPr>
            </p:nvSpPr>
            <p:spPr>
              <a:xfrm>
                <a:off x="838200" y="1825624"/>
                <a:ext cx="10515600" cy="4409377"/>
              </a:xfrm>
              <a:blipFill>
                <a:blip r:embed="rId2"/>
                <a:stretch>
                  <a:fillRect l="-928"/>
                </a:stretch>
              </a:blipFill>
            </p:spPr>
            <p:txBody>
              <a:bodyPr/>
              <a:lstStyle/>
              <a:p>
                <a:r>
                  <a:rPr lang="en-US">
                    <a:noFill/>
                  </a:rPr>
                  <a:t> </a:t>
                </a:r>
              </a:p>
            </p:txBody>
          </p:sp>
        </mc:Fallback>
      </mc:AlternateContent>
    </p:spTree>
    <p:extLst>
      <p:ext uri="{BB962C8B-B14F-4D97-AF65-F5344CB8AC3E}">
        <p14:creationId xmlns:p14="http://schemas.microsoft.com/office/powerpoint/2010/main" val="2947182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TF-IDF Example Data</a:t>
            </a:r>
          </a:p>
        </p:txBody>
      </p:sp>
      <p:pic>
        <p:nvPicPr>
          <p:cNvPr id="10" name="Picture 9"/>
          <p:cNvPicPr>
            <a:picLocks noChangeAspect="1"/>
          </p:cNvPicPr>
          <p:nvPr/>
        </p:nvPicPr>
        <p:blipFill>
          <a:blip r:embed="rId2"/>
          <a:stretch>
            <a:fillRect/>
          </a:stretch>
        </p:blipFill>
        <p:spPr>
          <a:xfrm>
            <a:off x="922651" y="3353117"/>
            <a:ext cx="10346698" cy="2499360"/>
          </a:xfrm>
          <a:prstGeom prst="rect">
            <a:avLst/>
          </a:prstGeom>
        </p:spPr>
      </p:pic>
      <p:pic>
        <p:nvPicPr>
          <p:cNvPr id="11" name="Picture 10"/>
          <p:cNvPicPr>
            <a:picLocks noChangeAspect="1"/>
          </p:cNvPicPr>
          <p:nvPr/>
        </p:nvPicPr>
        <p:blipFill>
          <a:blip r:embed="rId3"/>
          <a:stretch>
            <a:fillRect/>
          </a:stretch>
        </p:blipFill>
        <p:spPr>
          <a:xfrm>
            <a:off x="3505200" y="1808789"/>
            <a:ext cx="5181600" cy="1333500"/>
          </a:xfrm>
          <a:prstGeom prst="rect">
            <a:avLst/>
          </a:prstGeom>
        </p:spPr>
      </p:pic>
    </p:spTree>
    <p:extLst>
      <p:ext uri="{BB962C8B-B14F-4D97-AF65-F5344CB8AC3E}">
        <p14:creationId xmlns:p14="http://schemas.microsoft.com/office/powerpoint/2010/main" val="2042602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FCF7F-7063-4985-8394-72D5139894BD}"/>
              </a:ext>
            </a:extLst>
          </p:cNvPr>
          <p:cNvSpPr>
            <a:spLocks noGrp="1"/>
          </p:cNvSpPr>
          <p:nvPr>
            <p:ph type="title"/>
          </p:nvPr>
        </p:nvSpPr>
        <p:spPr/>
        <p:txBody>
          <a:bodyPr/>
          <a:lstStyle/>
          <a:p>
            <a:r>
              <a:rPr lang="en-US" dirty="0"/>
              <a:t>Logistic Regression</a:t>
            </a:r>
          </a:p>
        </p:txBody>
      </p:sp>
      <p:sp>
        <p:nvSpPr>
          <p:cNvPr id="3" name="Content Placeholder 2">
            <a:extLst>
              <a:ext uri="{FF2B5EF4-FFF2-40B4-BE49-F238E27FC236}">
                <a16:creationId xmlns:a16="http://schemas.microsoft.com/office/drawing/2014/main" id="{824A66F3-AED5-43B7-B516-4551B637C9C1}"/>
              </a:ext>
            </a:extLst>
          </p:cNvPr>
          <p:cNvSpPr>
            <a:spLocks noGrp="1"/>
          </p:cNvSpPr>
          <p:nvPr>
            <p:ph idx="1"/>
          </p:nvPr>
        </p:nvSpPr>
        <p:spPr/>
        <p:txBody>
          <a:bodyPr/>
          <a:lstStyle/>
          <a:p>
            <a:r>
              <a:rPr lang="en-US" dirty="0"/>
              <a:t>Linear regression predicts a continuous outcome in the real numbers</a:t>
            </a:r>
          </a:p>
          <a:p>
            <a:r>
              <a:rPr lang="en-US" dirty="0"/>
              <a:t>The goal of logistic regression is to predict categories like true or false</a:t>
            </a:r>
          </a:p>
          <a:p>
            <a:r>
              <a:rPr lang="en-US" dirty="0"/>
              <a:t>For example, could be used to predict positive / negative sentiment</a:t>
            </a:r>
          </a:p>
        </p:txBody>
      </p:sp>
    </p:spTree>
    <p:extLst>
      <p:ext uri="{BB962C8B-B14F-4D97-AF65-F5344CB8AC3E}">
        <p14:creationId xmlns:p14="http://schemas.microsoft.com/office/powerpoint/2010/main" val="17569192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3228-E422-4E6C-A750-B79C3ADD9248}"/>
              </a:ext>
            </a:extLst>
          </p:cNvPr>
          <p:cNvSpPr>
            <a:spLocks noGrp="1"/>
          </p:cNvSpPr>
          <p:nvPr>
            <p:ph type="title"/>
          </p:nvPr>
        </p:nvSpPr>
        <p:spPr/>
        <p:txBody>
          <a:bodyPr/>
          <a:lstStyle/>
          <a:p>
            <a:r>
              <a:rPr lang="en-US" dirty="0"/>
              <a:t>Why is it called </a:t>
            </a:r>
            <a:r>
              <a:rPr lang="en-US" b="1" dirty="0"/>
              <a:t>logistic</a:t>
            </a:r>
            <a:r>
              <a:rPr lang="en-US" dirty="0"/>
              <a:t> regression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A1E4DA6-E276-43D3-8081-4C8387B2E5FF}"/>
                  </a:ext>
                </a:extLst>
              </p:cNvPr>
              <p:cNvSpPr>
                <a:spLocks noGrp="1"/>
              </p:cNvSpPr>
              <p:nvPr>
                <p:ph idx="1"/>
              </p:nvPr>
            </p:nvSpPr>
            <p:spPr>
              <a:xfrm>
                <a:off x="838200" y="1825624"/>
                <a:ext cx="10515600" cy="4597369"/>
              </a:xfrm>
            </p:spPr>
            <p:txBody>
              <a:bodyPr>
                <a:normAutofit/>
              </a:bodyPr>
              <a:lstStyle/>
              <a:p>
                <a:r>
                  <a:rPr lang="en-US" dirty="0"/>
                  <a:t>Linear regression uses the equation of a straight line as the hypothesis function.</a:t>
                </a:r>
              </a:p>
              <a:p>
                <a:r>
                  <a:rPr lang="en-US" dirty="0"/>
                  <a:t>Logistic regression uses a sigmoid function as the hypothesis function</a:t>
                </a:r>
              </a:p>
              <a:p>
                <a:r>
                  <a:rPr lang="en-US" dirty="0"/>
                  <a:t>The sigmoid is a special case of the logistic function</a:t>
                </a:r>
              </a:p>
              <a:p>
                <a:r>
                  <a:rPr lang="en-US" dirty="0"/>
                  <a:t>Logistic Function:</a:t>
                </a:r>
              </a:p>
              <a:p>
                <a:pPr lvl="1"/>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𝐿</m:t>
                        </m:r>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sup>
                        </m:sSup>
                        <m:r>
                          <a:rPr lang="en-US" b="0" i="1" smtClean="0">
                            <a:latin typeface="Cambria Math" panose="02040503050406030204" pitchFamily="18" charset="0"/>
                          </a:rPr>
                          <m:t>)</m:t>
                        </m:r>
                      </m:den>
                    </m:f>
                  </m:oMath>
                </a14:m>
                <a:endParaRPr lang="en-US" dirty="0"/>
              </a:p>
              <a:p>
                <a:pPr lvl="1"/>
                <a:r>
                  <a:rPr lang="en-US" dirty="0"/>
                  <a:t>L: Max Value</a:t>
                </a:r>
              </a:p>
              <a:p>
                <a:pPr lvl="1"/>
                <a:r>
                  <a:rPr lang="en-US" dirty="0"/>
                  <a:t>x</a:t>
                </a:r>
                <a:r>
                  <a:rPr lang="en-US" baseline="-25000" dirty="0"/>
                  <a:t>0</a:t>
                </a:r>
                <a:r>
                  <a:rPr lang="en-US" dirty="0"/>
                  <a:t>: Mid Point</a:t>
                </a:r>
              </a:p>
              <a:p>
                <a:pPr lvl="1"/>
                <a:r>
                  <a:rPr lang="en-US" dirty="0"/>
                  <a:t>k: Growth Rate</a:t>
                </a:r>
              </a:p>
            </p:txBody>
          </p:sp>
        </mc:Choice>
        <mc:Fallback>
          <p:sp>
            <p:nvSpPr>
              <p:cNvPr id="3" name="Content Placeholder 2">
                <a:extLst>
                  <a:ext uri="{FF2B5EF4-FFF2-40B4-BE49-F238E27FC236}">
                    <a16:creationId xmlns:a16="http://schemas.microsoft.com/office/drawing/2014/main" id="{DA1E4DA6-E276-43D3-8081-4C8387B2E5FF}"/>
                  </a:ext>
                </a:extLst>
              </p:cNvPr>
              <p:cNvSpPr>
                <a:spLocks noGrp="1" noRot="1" noChangeAspect="1" noMove="1" noResize="1" noEditPoints="1" noAdjustHandles="1" noChangeArrowheads="1" noChangeShapeType="1" noTextEdit="1"/>
              </p:cNvSpPr>
              <p:nvPr>
                <p:ph idx="1"/>
              </p:nvPr>
            </p:nvSpPr>
            <p:spPr>
              <a:xfrm>
                <a:off x="838200" y="1825624"/>
                <a:ext cx="10515600" cy="4597369"/>
              </a:xfrm>
              <a:blipFill>
                <a:blip r:embed="rId2"/>
                <a:stretch>
                  <a:fillRect l="-1043" t="-2119" r="-5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D8E26EC-B5F4-4C02-BA65-F6F9463CD29E}"/>
              </a:ext>
            </a:extLst>
          </p:cNvPr>
          <p:cNvPicPr>
            <a:picLocks noChangeAspect="1"/>
          </p:cNvPicPr>
          <p:nvPr/>
        </p:nvPicPr>
        <p:blipFill>
          <a:blip r:embed="rId3"/>
          <a:stretch>
            <a:fillRect/>
          </a:stretch>
        </p:blipFill>
        <p:spPr>
          <a:xfrm>
            <a:off x="6964532" y="3633286"/>
            <a:ext cx="3813270" cy="3027861"/>
          </a:xfrm>
          <a:prstGeom prst="rect">
            <a:avLst/>
          </a:prstGeom>
        </p:spPr>
      </p:pic>
      <p:sp>
        <p:nvSpPr>
          <p:cNvPr id="5" name="Rectangle 4">
            <a:extLst>
              <a:ext uri="{FF2B5EF4-FFF2-40B4-BE49-F238E27FC236}">
                <a16:creationId xmlns:a16="http://schemas.microsoft.com/office/drawing/2014/main" id="{050545C0-CC02-43DC-8137-203C282EA271}"/>
              </a:ext>
            </a:extLst>
          </p:cNvPr>
          <p:cNvSpPr/>
          <p:nvPr/>
        </p:nvSpPr>
        <p:spPr>
          <a:xfrm>
            <a:off x="877178" y="6354362"/>
            <a:ext cx="4613892" cy="369332"/>
          </a:xfrm>
          <a:prstGeom prst="rect">
            <a:avLst/>
          </a:prstGeom>
        </p:spPr>
        <p:txBody>
          <a:bodyPr wrap="none">
            <a:spAutoFit/>
          </a:bodyPr>
          <a:lstStyle/>
          <a:p>
            <a:r>
              <a:rPr lang="en-US" dirty="0">
                <a:hlinkClick r:id="rId4"/>
              </a:rPr>
              <a:t>https://en.wikipedia.org/wiki/Logistic_function</a:t>
            </a:r>
            <a:endParaRPr lang="en-US" dirty="0"/>
          </a:p>
        </p:txBody>
      </p:sp>
      <p:sp>
        <p:nvSpPr>
          <p:cNvPr id="6" name="TextBox 5">
            <a:extLst>
              <a:ext uri="{FF2B5EF4-FFF2-40B4-BE49-F238E27FC236}">
                <a16:creationId xmlns:a16="http://schemas.microsoft.com/office/drawing/2014/main" id="{D08C6CDC-9999-4F85-8533-9139218919F3}"/>
              </a:ext>
            </a:extLst>
          </p:cNvPr>
          <p:cNvSpPr txBox="1"/>
          <p:nvPr/>
        </p:nvSpPr>
        <p:spPr>
          <a:xfrm>
            <a:off x="3750816" y="4180586"/>
            <a:ext cx="2696572" cy="1107996"/>
          </a:xfrm>
          <a:prstGeom prst="rect">
            <a:avLst/>
          </a:prstGeom>
          <a:noFill/>
        </p:spPr>
        <p:txBody>
          <a:bodyPr wrap="none" rtlCol="0">
            <a:spAutoFit/>
          </a:bodyPr>
          <a:lstStyle/>
          <a:p>
            <a:r>
              <a:rPr lang="en-US" sz="2400" dirty="0"/>
              <a:t>Sigmoid:</a:t>
            </a:r>
          </a:p>
          <a:p>
            <a:pPr lvl="1"/>
            <a:r>
              <a:rPr lang="en-US" sz="2400" dirty="0"/>
              <a:t>L = 1, K = 1, X</a:t>
            </a:r>
            <a:r>
              <a:rPr lang="en-US" sz="2400" baseline="-25000" dirty="0"/>
              <a:t>0</a:t>
            </a:r>
            <a:r>
              <a:rPr lang="en-US" sz="2400" dirty="0"/>
              <a:t>=0</a:t>
            </a:r>
          </a:p>
          <a:p>
            <a:endParaRPr lang="en-US" dirty="0"/>
          </a:p>
        </p:txBody>
      </p:sp>
    </p:spTree>
    <p:extLst>
      <p:ext uri="{BB962C8B-B14F-4D97-AF65-F5344CB8AC3E}">
        <p14:creationId xmlns:p14="http://schemas.microsoft.com/office/powerpoint/2010/main" val="3301856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74FE2-B936-4322-951B-A12B57137D21}"/>
              </a:ext>
            </a:extLst>
          </p:cNvPr>
          <p:cNvSpPr>
            <a:spLocks noGrp="1"/>
          </p:cNvSpPr>
          <p:nvPr>
            <p:ph type="title"/>
          </p:nvPr>
        </p:nvSpPr>
        <p:spPr/>
        <p:txBody>
          <a:bodyPr/>
          <a:lstStyle/>
          <a:p>
            <a:r>
              <a:rPr lang="en-US" dirty="0"/>
              <a:t>Sigmoid Function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8588C72-BC8A-4ABB-BA75-24674625330F}"/>
                  </a:ext>
                </a:extLst>
              </p:cNvPr>
              <p:cNvSpPr>
                <a:spLocks noGrp="1"/>
              </p:cNvSpPr>
              <p:nvPr>
                <p:ph idx="1"/>
              </p:nvPr>
            </p:nvSpPr>
            <p:spPr>
              <a:xfrm>
                <a:off x="838200" y="1584960"/>
                <a:ext cx="5557520" cy="4592003"/>
              </a:xfrm>
            </p:spPr>
            <p:txBody>
              <a:bodyPr>
                <a:normAutofit/>
              </a:bodyPr>
              <a:lstStyle/>
              <a:p>
                <a:r>
                  <a:rPr lang="en-US" dirty="0"/>
                  <a:t>Has a characteristic “S” shape</a:t>
                </a:r>
              </a:p>
              <a:p>
                <a:r>
                  <a:rPr lang="en-US" dirty="0"/>
                  <a:t>Domain: (</a:t>
                </a:r>
                <a14:m>
                  <m:oMath xmlns:m="http://schemas.openxmlformats.org/officeDocument/2006/math">
                    <m:r>
                      <a:rPr lang="en-US" b="0" i="0"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r>
                      <a:rPr lang="en-US" b="0" i="0"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oMath>
                </a14:m>
                <a:r>
                  <a:rPr lang="en-US" dirty="0"/>
                  <a:t>)</a:t>
                </a:r>
              </a:p>
              <a:p>
                <a:r>
                  <a:rPr lang="en-US" dirty="0">
                    <a:ea typeface="Cambria Math" panose="02040503050406030204" pitchFamily="18" charset="0"/>
                  </a:rPr>
                  <a:t>Range: </a:t>
                </a:r>
                <a:r>
                  <a:rPr lang="en-US" dirty="0"/>
                  <a:t>[0, 1]</a:t>
                </a:r>
              </a:p>
              <a:p>
                <a:r>
                  <a:rPr lang="en-US" dirty="0"/>
                  <a:t>Compresses input into the [0, 1] range.</a:t>
                </a:r>
              </a:p>
              <a:p>
                <a:r>
                  <a:rPr lang="en-US" dirty="0"/>
                  <a:t>Represents the cumulative probability distribution function for the normal distribution</a:t>
                </a:r>
              </a:p>
              <a:p>
                <a:r>
                  <a:rPr lang="en-US" dirty="0"/>
                  <a:t>Converts a real number to a probability</a:t>
                </a:r>
              </a:p>
            </p:txBody>
          </p:sp>
        </mc:Choice>
        <mc:Fallback>
          <p:sp>
            <p:nvSpPr>
              <p:cNvPr id="3" name="Content Placeholder 2">
                <a:extLst>
                  <a:ext uri="{FF2B5EF4-FFF2-40B4-BE49-F238E27FC236}">
                    <a16:creationId xmlns:a16="http://schemas.microsoft.com/office/drawing/2014/main" id="{E8588C72-BC8A-4ABB-BA75-24674625330F}"/>
                  </a:ext>
                </a:extLst>
              </p:cNvPr>
              <p:cNvSpPr>
                <a:spLocks noGrp="1" noRot="1" noChangeAspect="1" noMove="1" noResize="1" noEditPoints="1" noAdjustHandles="1" noChangeArrowheads="1" noChangeShapeType="1" noTextEdit="1"/>
              </p:cNvSpPr>
              <p:nvPr>
                <p:ph idx="1"/>
              </p:nvPr>
            </p:nvSpPr>
            <p:spPr>
              <a:xfrm>
                <a:off x="838200" y="1584960"/>
                <a:ext cx="5557520" cy="4592003"/>
              </a:xfrm>
              <a:blipFill>
                <a:blip r:embed="rId2"/>
                <a:stretch>
                  <a:fillRect l="-1976" t="-2125" r="-2964" b="-3320"/>
                </a:stretch>
              </a:blipFill>
            </p:spPr>
            <p:txBody>
              <a:bodyPr/>
              <a:lstStyle/>
              <a:p>
                <a:r>
                  <a:rPr lang="en-US">
                    <a:noFill/>
                  </a:rPr>
                  <a:t> </a:t>
                </a:r>
              </a:p>
            </p:txBody>
          </p:sp>
        </mc:Fallback>
      </mc:AlternateContent>
      <p:pic>
        <p:nvPicPr>
          <p:cNvPr id="1028" name="Picture 4" descr="Image result for sigmoid">
            <a:extLst>
              <a:ext uri="{FF2B5EF4-FFF2-40B4-BE49-F238E27FC236}">
                <a16:creationId xmlns:a16="http://schemas.microsoft.com/office/drawing/2014/main" id="{88AC521B-C182-4592-BCF9-8128576DF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3828" y="1961833"/>
            <a:ext cx="5368585" cy="3575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38770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C62C5-063F-45C0-B231-CB0C3EA5B49C}"/>
              </a:ext>
            </a:extLst>
          </p:cNvPr>
          <p:cNvSpPr>
            <a:spLocks noGrp="1"/>
          </p:cNvSpPr>
          <p:nvPr>
            <p:ph type="title"/>
          </p:nvPr>
        </p:nvSpPr>
        <p:spPr/>
        <p:txBody>
          <a:bodyPr/>
          <a:lstStyle/>
          <a:p>
            <a:r>
              <a:rPr lang="en-US" dirty="0"/>
              <a:t>Relationship between linear and logistic Regression</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24AAED9A-2890-4356-BF2D-BC6C9699554F}"/>
                  </a:ext>
                </a:extLst>
              </p:cNvPr>
              <p:cNvSpPr txBox="1"/>
              <p:nvPr/>
            </p:nvSpPr>
            <p:spPr>
              <a:xfrm>
                <a:off x="1211852" y="1801786"/>
                <a:ext cx="8776879" cy="4699235"/>
              </a:xfrm>
              <a:prstGeom prst="rect">
                <a:avLst/>
              </a:prstGeom>
              <a:noFill/>
            </p:spPr>
            <p:txBody>
              <a:bodyPr wrap="square" rtlCol="0">
                <a:spAutoFit/>
              </a:bodyPr>
              <a:lstStyle/>
              <a:p>
                <a:pPr marL="285750" indent="-285750">
                  <a:buFont typeface="Arial" panose="020B0604020202020204" pitchFamily="34" charset="0"/>
                  <a:buChar char="•"/>
                </a:pPr>
                <a:r>
                  <a:rPr lang="en-US" sz="2800" dirty="0"/>
                  <a:t>Linear regression hypothesis function: </a:t>
                </a:r>
                <a14:m>
                  <m:oMath xmlns:m="http://schemas.openxmlformats.org/officeDocument/2006/math">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𝑦</m:t>
                        </m:r>
                      </m:e>
                    </m:acc>
                    <m:r>
                      <a:rPr lang="en-US" sz="2800" i="1">
                        <a:latin typeface="Cambria Math" panose="02040503050406030204" pitchFamily="18" charset="0"/>
                        <a:ea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𝒂</m:t>
                    </m:r>
                    <m:r>
                      <a:rPr lang="en-US" sz="2800" b="1" i="1">
                        <a:latin typeface="Cambria Math" panose="02040503050406030204" pitchFamily="18" charset="0"/>
                        <a:ea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𝜽</m:t>
                    </m:r>
                    <m:r>
                      <a:rPr lang="en-US" sz="2800" b="1" i="1">
                        <a:latin typeface="Cambria Math" panose="02040503050406030204" pitchFamily="18" charset="0"/>
                        <a:ea typeface="Cambria Math" panose="02040503050406030204" pitchFamily="18" charset="0"/>
                      </a:rPr>
                      <m:t>𝒙</m:t>
                    </m:r>
                  </m:oMath>
                </a14:m>
                <a:r>
                  <a:rPr lang="en-US" sz="2800" dirty="0"/>
                  <a:t> where a is the y intercept and </a:t>
                </a:r>
                <a14:m>
                  <m:oMath xmlns:m="http://schemas.openxmlformats.org/officeDocument/2006/math">
                    <m:r>
                      <a:rPr lang="en-US" sz="2800" b="0" i="1">
                        <a:latin typeface="Cambria Math" panose="02040503050406030204" pitchFamily="18" charset="0"/>
                        <a:ea typeface="Cambria Math" panose="02040503050406030204" pitchFamily="18" charset="0"/>
                      </a:rPr>
                      <m:t>𝜃</m:t>
                    </m:r>
                  </m:oMath>
                </a14:m>
                <a:r>
                  <a:rPr lang="en-US" sz="2800" dirty="0"/>
                  <a:t> is the slope</a:t>
                </a:r>
              </a:p>
              <a:p>
                <a:pPr marL="285750" indent="-285750">
                  <a:buFont typeface="Arial" panose="020B0604020202020204" pitchFamily="34" charset="0"/>
                  <a:buChar char="•"/>
                </a:pPr>
                <a:r>
                  <a:rPr lang="en-US" sz="2800" dirty="0"/>
                  <a:t>The logistic regression hypothesis function uses a sigmoid function</a:t>
                </a:r>
              </a:p>
              <a:p>
                <a:pPr marL="742950" lvl="1" indent="-285750">
                  <a:buFont typeface="Arial" panose="020B0604020202020204" pitchFamily="34" charset="0"/>
                  <a:buChar char="•"/>
                </a:pP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1+</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b="1" i="1" smtClean="0">
                                <a:latin typeface="Cambria Math" panose="02040503050406030204" pitchFamily="18" charset="0"/>
                              </a:rPr>
                              <m:t>−</m:t>
                            </m:r>
                            <m:r>
                              <a:rPr lang="en-US" sz="2800" b="1" i="1">
                                <a:latin typeface="Cambria Math" panose="02040503050406030204" pitchFamily="18" charset="0"/>
                                <a:ea typeface="Cambria Math" panose="02040503050406030204" pitchFamily="18" charset="0"/>
                              </a:rPr>
                              <m:t>𝒙</m:t>
                            </m:r>
                          </m:sup>
                        </m:sSup>
                      </m:den>
                    </m:f>
                    <m:r>
                      <a:rPr lang="en-US" sz="2800" i="1">
                        <a:latin typeface="Cambria Math" panose="02040503050406030204" pitchFamily="18" charset="0"/>
                      </a:rPr>
                      <m:t>=</m:t>
                    </m:r>
                    <m:r>
                      <a:rPr lang="en-US" sz="2800" i="1">
                        <a:latin typeface="Cambria Math" panose="02040503050406030204" pitchFamily="18" charset="0"/>
                      </a:rPr>
                      <m:t>𝑝</m:t>
                    </m:r>
                  </m:oMath>
                </a14:m>
                <a:endParaRPr lang="en-US" sz="2800" dirty="0"/>
              </a:p>
              <a:p>
                <a:pPr marL="285750" indent="-285750">
                  <a:buFont typeface="Arial" panose="020B0604020202020204" pitchFamily="34" charset="0"/>
                  <a:buChar char="•"/>
                </a:pPr>
                <a:r>
                  <a:rPr lang="en-US" sz="2800" dirty="0"/>
                  <a:t>Plug the linear regression hypothesis function into the sigmoid function:</a:t>
                </a:r>
              </a:p>
              <a:p>
                <a:pPr marL="742950" lvl="1" indent="-285750">
                  <a:buFont typeface="Arial" panose="020B0604020202020204" pitchFamily="34" charset="0"/>
                  <a:buChar char="•"/>
                </a:pP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1+</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b="1" i="1" smtClean="0">
                                <a:latin typeface="Cambria Math" panose="02040503050406030204" pitchFamily="18" charset="0"/>
                              </a:rPr>
                              <m:t>−(</m:t>
                            </m:r>
                            <m:r>
                              <a:rPr lang="en-US" sz="2800" b="1" i="1">
                                <a:latin typeface="Cambria Math" panose="02040503050406030204" pitchFamily="18" charset="0"/>
                                <a:ea typeface="Cambria Math" panose="02040503050406030204" pitchFamily="18" charset="0"/>
                              </a:rPr>
                              <m:t>𝒂</m:t>
                            </m:r>
                            <m:r>
                              <a:rPr lang="en-US" sz="2800" b="1" i="1">
                                <a:latin typeface="Cambria Math" panose="02040503050406030204" pitchFamily="18" charset="0"/>
                                <a:ea typeface="Cambria Math" panose="02040503050406030204" pitchFamily="18" charset="0"/>
                              </a:rPr>
                              <m:t>+</m:t>
                            </m:r>
                            <m:r>
                              <a:rPr lang="en-US" sz="2800" b="1" i="1">
                                <a:latin typeface="Cambria Math" panose="02040503050406030204" pitchFamily="18" charset="0"/>
                                <a:ea typeface="Cambria Math" panose="02040503050406030204" pitchFamily="18" charset="0"/>
                              </a:rPr>
                              <m:t>𝜽</m:t>
                            </m:r>
                            <m:r>
                              <a:rPr lang="en-US" sz="2800" b="1" i="1">
                                <a:latin typeface="Cambria Math" panose="02040503050406030204" pitchFamily="18" charset="0"/>
                                <a:ea typeface="Cambria Math" panose="02040503050406030204" pitchFamily="18" charset="0"/>
                              </a:rPr>
                              <m:t>𝒙</m:t>
                            </m:r>
                            <m:r>
                              <a:rPr lang="en-US" sz="2800" b="0" i="1" smtClean="0">
                                <a:latin typeface="Cambria Math" panose="02040503050406030204" pitchFamily="18" charset="0"/>
                                <a:ea typeface="Cambria Math" panose="02040503050406030204" pitchFamily="18" charset="0"/>
                              </a:rPr>
                              <m:t>)</m:t>
                            </m:r>
                          </m:sup>
                        </m:sSup>
                      </m:den>
                    </m:f>
                    <m:r>
                      <a:rPr lang="en-US" sz="2800" i="1">
                        <a:latin typeface="Cambria Math" panose="02040503050406030204" pitchFamily="18" charset="0"/>
                      </a:rPr>
                      <m:t>=</m:t>
                    </m:r>
                    <m:r>
                      <a:rPr lang="en-US" sz="2800" i="1">
                        <a:latin typeface="Cambria Math" panose="02040503050406030204" pitchFamily="18" charset="0"/>
                      </a:rPr>
                      <m:t>𝑝</m:t>
                    </m:r>
                  </m:oMath>
                </a14:m>
                <a:endParaRPr lang="en-US" sz="2800" dirty="0"/>
              </a:p>
              <a:p>
                <a:pPr marL="285750" indent="-285750">
                  <a:buFont typeface="Arial" panose="020B0604020202020204" pitchFamily="34" charset="0"/>
                  <a:buChar char="•"/>
                </a:pPr>
                <a:r>
                  <a:rPr lang="en-US" sz="2800" dirty="0"/>
                  <a:t>Think of it as converting </a:t>
                </a:r>
                <a14:m>
                  <m:oMath xmlns:m="http://schemas.openxmlformats.org/officeDocument/2006/math">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𝑦</m:t>
                        </m:r>
                      </m:e>
                    </m:acc>
                  </m:oMath>
                </a14:m>
                <a:r>
                  <a:rPr lang="en-US" sz="2800" dirty="0"/>
                  <a:t> to a probability</a:t>
                </a:r>
              </a:p>
              <a:p>
                <a:pPr marL="285750" indent="-285750">
                  <a:buFont typeface="Arial" panose="020B0604020202020204" pitchFamily="34" charset="0"/>
                  <a:buChar char="•"/>
                </a:pPr>
                <a:endParaRPr lang="en-US" sz="2400" dirty="0"/>
              </a:p>
            </p:txBody>
          </p:sp>
        </mc:Choice>
        <mc:Fallback>
          <p:sp>
            <p:nvSpPr>
              <p:cNvPr id="5" name="TextBox 4">
                <a:extLst>
                  <a:ext uri="{FF2B5EF4-FFF2-40B4-BE49-F238E27FC236}">
                    <a16:creationId xmlns:a16="http://schemas.microsoft.com/office/drawing/2014/main" id="{24AAED9A-2890-4356-BF2D-BC6C9699554F}"/>
                  </a:ext>
                </a:extLst>
              </p:cNvPr>
              <p:cNvSpPr txBox="1">
                <a:spLocks noRot="1" noChangeAspect="1" noMove="1" noResize="1" noEditPoints="1" noAdjustHandles="1" noChangeArrowheads="1" noChangeShapeType="1" noTextEdit="1"/>
              </p:cNvSpPr>
              <p:nvPr/>
            </p:nvSpPr>
            <p:spPr>
              <a:xfrm>
                <a:off x="1211852" y="1801786"/>
                <a:ext cx="8776879" cy="4699235"/>
              </a:xfrm>
              <a:prstGeom prst="rect">
                <a:avLst/>
              </a:prstGeom>
              <a:blipFill>
                <a:blip r:embed="rId3"/>
                <a:stretch>
                  <a:fillRect l="-1250" t="-1299" r="-2292"/>
                </a:stretch>
              </a:blipFill>
            </p:spPr>
            <p:txBody>
              <a:bodyPr/>
              <a:lstStyle/>
              <a:p>
                <a:r>
                  <a:rPr lang="en-US">
                    <a:noFill/>
                  </a:rPr>
                  <a:t> </a:t>
                </a:r>
              </a:p>
            </p:txBody>
          </p:sp>
        </mc:Fallback>
      </mc:AlternateContent>
    </p:spTree>
    <p:extLst>
      <p:ext uri="{BB962C8B-B14F-4D97-AF65-F5344CB8AC3E}">
        <p14:creationId xmlns:p14="http://schemas.microsoft.com/office/powerpoint/2010/main" val="31825644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9A210C1D-0042-43AE-9B61-B87368637B29}"/>
                  </a:ext>
                </a:extLst>
              </p:cNvPr>
              <p:cNvSpPr>
                <a:spLocks noGrp="1"/>
              </p:cNvSpPr>
              <p:nvPr>
                <p:ph type="title"/>
              </p:nvPr>
            </p:nvSpPr>
            <p:spPr/>
            <p:txBody>
              <a:bodyPr/>
              <a:lstStyle/>
              <a:p>
                <a:r>
                  <a:rPr lang="en-US" dirty="0"/>
                  <a:t>Sigmoid Shape as slope coefficient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is varied</a:t>
                </a:r>
              </a:p>
            </p:txBody>
          </p:sp>
        </mc:Choice>
        <mc:Fallback>
          <p:sp>
            <p:nvSpPr>
              <p:cNvPr id="2" name="Title 1">
                <a:extLst>
                  <a:ext uri="{FF2B5EF4-FFF2-40B4-BE49-F238E27FC236}">
                    <a16:creationId xmlns:a16="http://schemas.microsoft.com/office/drawing/2014/main" id="{9A210C1D-0042-43AE-9B61-B87368637B29}"/>
                  </a:ext>
                </a:extLst>
              </p:cNvPr>
              <p:cNvSpPr>
                <a:spLocks noGrp="1" noRot="1" noChangeAspect="1" noMove="1" noResize="1" noEditPoints="1" noAdjustHandles="1" noChangeArrowheads="1" noChangeShapeType="1" noTextEdit="1"/>
              </p:cNvSpPr>
              <p:nvPr>
                <p:ph type="title"/>
              </p:nvPr>
            </p:nvSpPr>
            <p:spPr>
              <a:blipFill>
                <a:blip r:embed="rId2"/>
                <a:stretch>
                  <a:fillRect l="-2377" t="-13364" b="-21198"/>
                </a:stretch>
              </a:blipFill>
            </p:spPr>
            <p:txBody>
              <a:bodyPr/>
              <a:lstStyle/>
              <a:p>
                <a:r>
                  <a:rPr lang="en-US">
                    <a:noFill/>
                  </a:rPr>
                  <a:t> </a:t>
                </a:r>
              </a:p>
            </p:txBody>
          </p:sp>
        </mc:Fallback>
      </mc:AlternateContent>
      <p:pic>
        <p:nvPicPr>
          <p:cNvPr id="1028" name="Picture 4">
            <a:extLst>
              <a:ext uri="{FF2B5EF4-FFF2-40B4-BE49-F238E27FC236}">
                <a16:creationId xmlns:a16="http://schemas.microsoft.com/office/drawing/2014/main" id="{346D13C7-1821-463E-893A-C6E52FBA78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1900" y="1232163"/>
            <a:ext cx="7254676" cy="533897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5244A2AC-A5C2-48EF-A93B-121966E31B5F}"/>
              </a:ext>
            </a:extLst>
          </p:cNvPr>
          <p:cNvSpPr/>
          <p:nvPr/>
        </p:nvSpPr>
        <p:spPr>
          <a:xfrm>
            <a:off x="3047999" y="6444180"/>
            <a:ext cx="6096001" cy="253916"/>
          </a:xfrm>
          <a:prstGeom prst="rect">
            <a:avLst/>
          </a:prstGeom>
        </p:spPr>
        <p:txBody>
          <a:bodyPr>
            <a:spAutoFit/>
          </a:bodyPr>
          <a:lstStyle/>
          <a:p>
            <a:r>
              <a:rPr lang="en-US" sz="1000" dirty="0">
                <a:hlinkClick r:id="rId4"/>
              </a:rPr>
              <a:t>https://towardsdatascience.com/</a:t>
            </a:r>
            <a:r>
              <a:rPr lang="en-US" sz="1050" dirty="0">
                <a:hlinkClick r:id="rId4"/>
              </a:rPr>
              <a:t>logit-of-logistic-regression-understanding-the-fundamentals-f384152a33d1</a:t>
            </a:r>
            <a:endParaRPr lang="en-US" sz="1050" dirty="0"/>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07D0071E-3CFC-4FDE-89DD-4A581CC837E4}"/>
                  </a:ext>
                </a:extLst>
              </p:cNvPr>
              <p:cNvSpPr txBox="1"/>
              <p:nvPr/>
            </p:nvSpPr>
            <p:spPr>
              <a:xfrm>
                <a:off x="368424" y="2459115"/>
                <a:ext cx="3866225"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Varying the slope of the </a:t>
                </a:r>
                <a14:m>
                  <m:oMath xmlns:m="http://schemas.openxmlformats.org/officeDocument/2006/math">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𝑦</m:t>
                        </m:r>
                      </m:e>
                    </m:acc>
                  </m:oMath>
                </a14:m>
                <a:r>
                  <a:rPr lang="en-US" sz="2800" dirty="0"/>
                  <a:t> linear regression changes the slope of the sigmoid probability prediction.</a:t>
                </a:r>
              </a:p>
            </p:txBody>
          </p:sp>
        </mc:Choice>
        <mc:Fallback>
          <p:sp>
            <p:nvSpPr>
              <p:cNvPr id="7" name="TextBox 6">
                <a:extLst>
                  <a:ext uri="{FF2B5EF4-FFF2-40B4-BE49-F238E27FC236}">
                    <a16:creationId xmlns:a16="http://schemas.microsoft.com/office/drawing/2014/main" id="{07D0071E-3CFC-4FDE-89DD-4A581CC837E4}"/>
                  </a:ext>
                </a:extLst>
              </p:cNvPr>
              <p:cNvSpPr txBox="1">
                <a:spLocks noRot="1" noChangeAspect="1" noMove="1" noResize="1" noEditPoints="1" noAdjustHandles="1" noChangeArrowheads="1" noChangeShapeType="1" noTextEdit="1"/>
              </p:cNvSpPr>
              <p:nvPr/>
            </p:nvSpPr>
            <p:spPr>
              <a:xfrm>
                <a:off x="368424" y="2459115"/>
                <a:ext cx="3866225" cy="2246769"/>
              </a:xfrm>
              <a:prstGeom prst="rect">
                <a:avLst/>
              </a:prstGeom>
              <a:blipFill>
                <a:blip r:embed="rId5"/>
                <a:stretch>
                  <a:fillRect l="-2835" t="-2439" r="-3622" b="-6775"/>
                </a:stretch>
              </a:blipFill>
            </p:spPr>
            <p:txBody>
              <a:bodyPr/>
              <a:lstStyle/>
              <a:p>
                <a:r>
                  <a:rPr lang="en-US">
                    <a:noFill/>
                  </a:rPr>
                  <a:t> </a:t>
                </a:r>
              </a:p>
            </p:txBody>
          </p:sp>
        </mc:Fallback>
      </mc:AlternateContent>
    </p:spTree>
    <p:extLst>
      <p:ext uri="{BB962C8B-B14F-4D97-AF65-F5344CB8AC3E}">
        <p14:creationId xmlns:p14="http://schemas.microsoft.com/office/powerpoint/2010/main" val="2709840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Sentiment Analysis problem</a:t>
            </a:r>
          </a:p>
        </p:txBody>
      </p:sp>
      <p:sp>
        <p:nvSpPr>
          <p:cNvPr id="3" name="Content Placeholder 2"/>
          <p:cNvSpPr>
            <a:spLocks noGrp="1"/>
          </p:cNvSpPr>
          <p:nvPr>
            <p:ph idx="1"/>
          </p:nvPr>
        </p:nvSpPr>
        <p:spPr>
          <a:xfrm>
            <a:off x="838200" y="1825625"/>
            <a:ext cx="10515600" cy="933341"/>
          </a:xfrm>
        </p:spPr>
        <p:txBody>
          <a:bodyPr/>
          <a:lstStyle/>
          <a:p>
            <a:r>
              <a:rPr lang="en-US" dirty="0"/>
              <a:t>Important information about products and services are only expressed through text</a:t>
            </a:r>
          </a:p>
        </p:txBody>
      </p:sp>
      <p:pic>
        <p:nvPicPr>
          <p:cNvPr id="5" name="Picture 4"/>
          <p:cNvPicPr>
            <a:picLocks noChangeAspect="1"/>
          </p:cNvPicPr>
          <p:nvPr/>
        </p:nvPicPr>
        <p:blipFill>
          <a:blip r:embed="rId2"/>
          <a:stretch>
            <a:fillRect/>
          </a:stretch>
        </p:blipFill>
        <p:spPr>
          <a:xfrm>
            <a:off x="1284891" y="2885090"/>
            <a:ext cx="3394840" cy="2924942"/>
          </a:xfrm>
          <a:prstGeom prst="rect">
            <a:avLst/>
          </a:prstGeom>
        </p:spPr>
      </p:pic>
      <p:pic>
        <p:nvPicPr>
          <p:cNvPr id="7" name="Picture 6"/>
          <p:cNvPicPr>
            <a:picLocks noChangeAspect="1"/>
          </p:cNvPicPr>
          <p:nvPr/>
        </p:nvPicPr>
        <p:blipFill>
          <a:blip r:embed="rId3"/>
          <a:stretch>
            <a:fillRect/>
          </a:stretch>
        </p:blipFill>
        <p:spPr>
          <a:xfrm>
            <a:off x="6096000" y="3228209"/>
            <a:ext cx="4827514" cy="2238704"/>
          </a:xfrm>
          <a:prstGeom prst="rect">
            <a:avLst/>
          </a:prstGeom>
        </p:spPr>
      </p:pic>
    </p:spTree>
    <p:extLst>
      <p:ext uri="{BB962C8B-B14F-4D97-AF65-F5344CB8AC3E}">
        <p14:creationId xmlns:p14="http://schemas.microsoft.com/office/powerpoint/2010/main" val="9578445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DC4D3-8637-4FA3-9D9F-7E7F2E636579}"/>
              </a:ext>
            </a:extLst>
          </p:cNvPr>
          <p:cNvSpPr>
            <a:spLocks noGrp="1"/>
          </p:cNvSpPr>
          <p:nvPr>
            <p:ph type="title"/>
          </p:nvPr>
        </p:nvSpPr>
        <p:spPr/>
        <p:txBody>
          <a:bodyPr/>
          <a:lstStyle/>
          <a:p>
            <a:r>
              <a:rPr lang="en-US" dirty="0"/>
              <a:t>Sigmoid shape as intercept (a) is varied</a:t>
            </a:r>
          </a:p>
        </p:txBody>
      </p:sp>
      <p:pic>
        <p:nvPicPr>
          <p:cNvPr id="2052" name="Picture 4">
            <a:extLst>
              <a:ext uri="{FF2B5EF4-FFF2-40B4-BE49-F238E27FC236}">
                <a16:creationId xmlns:a16="http://schemas.microsoft.com/office/drawing/2014/main" id="{2B5FD034-5651-438A-B74B-80667B8A8F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9094" y="1336088"/>
            <a:ext cx="7326014" cy="509307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F6156C8-C186-439F-A401-86AABBEB4399}"/>
              </a:ext>
            </a:extLst>
          </p:cNvPr>
          <p:cNvSpPr/>
          <p:nvPr/>
        </p:nvSpPr>
        <p:spPr>
          <a:xfrm>
            <a:off x="3244787" y="6429165"/>
            <a:ext cx="6096001" cy="246221"/>
          </a:xfrm>
          <a:prstGeom prst="rect">
            <a:avLst/>
          </a:prstGeom>
        </p:spPr>
        <p:txBody>
          <a:bodyPr>
            <a:spAutoFit/>
          </a:bodyPr>
          <a:lstStyle/>
          <a:p>
            <a:r>
              <a:rPr lang="en-US" sz="1000" dirty="0">
                <a:hlinkClick r:id="rId3"/>
              </a:rPr>
              <a:t>https://towardsdatascience.com/logit-of-logistic-regression-understanding-the-fundamentals-f384152a33d1</a:t>
            </a:r>
            <a:endParaRPr lang="en-US" sz="1000" dirty="0"/>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6D4220E7-8CDB-457D-9B33-090F84905FC2}"/>
                  </a:ext>
                </a:extLst>
              </p:cNvPr>
              <p:cNvSpPr txBox="1"/>
              <p:nvPr/>
            </p:nvSpPr>
            <p:spPr>
              <a:xfrm>
                <a:off x="368424" y="2459115"/>
                <a:ext cx="3866225" cy="2677656"/>
              </a:xfrm>
              <a:prstGeom prst="rect">
                <a:avLst/>
              </a:prstGeom>
              <a:noFill/>
            </p:spPr>
            <p:txBody>
              <a:bodyPr wrap="square" rtlCol="0">
                <a:spAutoFit/>
              </a:bodyPr>
              <a:lstStyle/>
              <a:p>
                <a:pPr marL="285750" indent="-285750">
                  <a:buFont typeface="Arial" panose="020B0604020202020204" pitchFamily="34" charset="0"/>
                  <a:buChar char="•"/>
                </a:pPr>
                <a:r>
                  <a:rPr lang="en-US" sz="2800" dirty="0"/>
                  <a:t>Varying the y intercept of the </a:t>
                </a:r>
                <a14:m>
                  <m:oMath xmlns:m="http://schemas.openxmlformats.org/officeDocument/2006/math">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𝑦</m:t>
                        </m:r>
                      </m:e>
                    </m:acc>
                  </m:oMath>
                </a14:m>
                <a:r>
                  <a:rPr lang="en-US" sz="2800" dirty="0"/>
                  <a:t> linear regression changes the x axis bias location of the sigmoid probability prediction.</a:t>
                </a:r>
              </a:p>
            </p:txBody>
          </p:sp>
        </mc:Choice>
        <mc:Fallback>
          <p:sp>
            <p:nvSpPr>
              <p:cNvPr id="10" name="TextBox 9">
                <a:extLst>
                  <a:ext uri="{FF2B5EF4-FFF2-40B4-BE49-F238E27FC236}">
                    <a16:creationId xmlns:a16="http://schemas.microsoft.com/office/drawing/2014/main" id="{6D4220E7-8CDB-457D-9B33-090F84905FC2}"/>
                  </a:ext>
                </a:extLst>
              </p:cNvPr>
              <p:cNvSpPr txBox="1">
                <a:spLocks noRot="1" noChangeAspect="1" noMove="1" noResize="1" noEditPoints="1" noAdjustHandles="1" noChangeArrowheads="1" noChangeShapeType="1" noTextEdit="1"/>
              </p:cNvSpPr>
              <p:nvPr/>
            </p:nvSpPr>
            <p:spPr>
              <a:xfrm>
                <a:off x="368424" y="2459115"/>
                <a:ext cx="3866225" cy="2677656"/>
              </a:xfrm>
              <a:prstGeom prst="rect">
                <a:avLst/>
              </a:prstGeom>
              <a:blipFill>
                <a:blip r:embed="rId4"/>
                <a:stretch>
                  <a:fillRect l="-2835" t="-2045" r="-3622" b="-5455"/>
                </a:stretch>
              </a:blipFill>
            </p:spPr>
            <p:txBody>
              <a:bodyPr/>
              <a:lstStyle/>
              <a:p>
                <a:r>
                  <a:rPr lang="en-US">
                    <a:noFill/>
                  </a:rPr>
                  <a:t> </a:t>
                </a:r>
              </a:p>
            </p:txBody>
          </p:sp>
        </mc:Fallback>
      </mc:AlternateContent>
    </p:spTree>
    <p:extLst>
      <p:ext uri="{BB962C8B-B14F-4D97-AF65-F5344CB8AC3E}">
        <p14:creationId xmlns:p14="http://schemas.microsoft.com/office/powerpoint/2010/main" val="38942249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216329" y="4445064"/>
            <a:ext cx="4978400" cy="1054100"/>
          </a:xfrm>
          <a:prstGeom prst="rect">
            <a:avLst/>
          </a:prstGeom>
        </p:spPr>
      </p:pic>
      <p:sp>
        <p:nvSpPr>
          <p:cNvPr id="2" name="Title 1"/>
          <p:cNvSpPr>
            <a:spLocks noGrp="1"/>
          </p:cNvSpPr>
          <p:nvPr>
            <p:ph type="title"/>
          </p:nvPr>
        </p:nvSpPr>
        <p:spPr/>
        <p:txBody>
          <a:bodyPr/>
          <a:lstStyle/>
          <a:p>
            <a:r>
              <a:rPr lang="en-US" dirty="0"/>
              <a:t>Logistic regression loss function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7"/>
                <a:ext cx="10515600" cy="3613148"/>
              </a:xfrm>
            </p:spPr>
            <p:txBody>
              <a:bodyPr>
                <a:normAutofit/>
              </a:bodyPr>
              <a:lstStyle/>
              <a:p>
                <a:r>
                  <a:rPr lang="en-US" dirty="0"/>
                  <a:t>In logistic regression, we want to maximize the probability of our observed positive and negative examples with the following form:</a:t>
                </a:r>
                <a:br>
                  <a:rPr lang="en-US" dirty="0"/>
                </a:br>
                <a:br>
                  <a:rPr lang="en-US" dirty="0"/>
                </a:br>
                <a14:m>
                  <m:oMath xmlns:m="http://schemas.openxmlformats.org/officeDocument/2006/math">
                    <m:r>
                      <a:rPr lang="en-US" i="1">
                        <a:latin typeface="Cambria Math" charset="0"/>
                      </a:rPr>
                      <m:t>𝑝</m:t>
                    </m:r>
                    <m:d>
                      <m:dPr>
                        <m:sepChr m:val="∣"/>
                        <m:ctrlPr>
                          <a:rPr lang="en-US" i="1">
                            <a:latin typeface="Cambria Math" panose="02040503050406030204" pitchFamily="18" charset="0"/>
                          </a:rPr>
                        </m:ctrlPr>
                      </m:dPr>
                      <m:e>
                        <m:r>
                          <a:rPr lang="en-US" i="1">
                            <a:latin typeface="Cambria Math" charset="0"/>
                          </a:rPr>
                          <m:t>𝑦</m:t>
                        </m:r>
                      </m:e>
                      <m:e>
                        <m:r>
                          <a:rPr lang="en-US" i="1">
                            <a:latin typeface="Cambria Math" charset="0"/>
                          </a:rPr>
                          <m:t>𝑋</m:t>
                        </m:r>
                      </m:e>
                    </m:d>
                    <m:r>
                      <a:rPr lang="en-US" i="1">
                        <a:latin typeface="Cambria Math"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charset="0"/>
                              </a:rPr>
                              <m:t>𝑝</m:t>
                            </m:r>
                          </m:e>
                          <m:sub>
                            <m:r>
                              <a:rPr lang="en-US" i="1">
                                <a:latin typeface="Cambria Math" charset="0"/>
                              </a:rPr>
                              <m:t>𝜃</m:t>
                            </m:r>
                          </m:sub>
                        </m:sSub>
                        <m:r>
                          <a:rPr lang="en-US" i="1">
                            <a:latin typeface="Cambria Math" charset="0"/>
                          </a:rPr>
                          <m:t>(</m:t>
                        </m:r>
                        <m:r>
                          <a:rPr lang="en-US" i="1">
                            <a:latin typeface="Cambria Math" charset="0"/>
                          </a:rPr>
                          <m:t>𝑋</m:t>
                        </m:r>
                        <m:r>
                          <a:rPr lang="en-US" i="1">
                            <a:latin typeface="Cambria Math" charset="0"/>
                          </a:rPr>
                          <m:t>)</m:t>
                        </m:r>
                      </m:e>
                      <m:sup>
                        <m:r>
                          <a:rPr lang="en-US" i="1">
                            <a:latin typeface="Cambria Math" charset="0"/>
                          </a:rPr>
                          <m:t>𝑦</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charset="0"/>
                              </a:rPr>
                              <m:t>1−</m:t>
                            </m:r>
                            <m:sSub>
                              <m:sSubPr>
                                <m:ctrlPr>
                                  <a:rPr lang="en-US" i="1">
                                    <a:latin typeface="Cambria Math" panose="02040503050406030204" pitchFamily="18" charset="0"/>
                                  </a:rPr>
                                </m:ctrlPr>
                              </m:sSubPr>
                              <m:e>
                                <m:r>
                                  <a:rPr lang="en-US" i="1">
                                    <a:latin typeface="Cambria Math" charset="0"/>
                                  </a:rPr>
                                  <m:t>𝑝</m:t>
                                </m:r>
                              </m:e>
                              <m:sub>
                                <m:r>
                                  <a:rPr lang="en-US" i="1">
                                    <a:latin typeface="Cambria Math" charset="0"/>
                                  </a:rPr>
                                  <m:t>𝜃</m:t>
                                </m:r>
                              </m:sub>
                            </m:sSub>
                            <m:r>
                              <a:rPr lang="en-US" i="1">
                                <a:latin typeface="Cambria Math" charset="0"/>
                              </a:rPr>
                              <m:t>(</m:t>
                            </m:r>
                            <m:r>
                              <a:rPr lang="en-US" i="1">
                                <a:latin typeface="Cambria Math" charset="0"/>
                              </a:rPr>
                              <m:t>𝑋</m:t>
                            </m:r>
                            <m:r>
                              <a:rPr lang="en-US" i="1">
                                <a:latin typeface="Cambria Math" charset="0"/>
                              </a:rPr>
                              <m:t>)</m:t>
                            </m:r>
                          </m:e>
                        </m:d>
                      </m:e>
                      <m:sup>
                        <m:r>
                          <a:rPr lang="en-US" i="1">
                            <a:latin typeface="Cambria Math" charset="0"/>
                          </a:rPr>
                          <m:t>1−</m:t>
                        </m:r>
                        <m:r>
                          <a:rPr lang="en-US" i="1">
                            <a:latin typeface="Cambria Math" charset="0"/>
                          </a:rPr>
                          <m:t>𝑦</m:t>
                        </m:r>
                      </m:sup>
                    </m:sSup>
                  </m:oMath>
                </a14:m>
                <a:br>
                  <a:rPr lang="en-US" dirty="0"/>
                </a:br>
                <a:br>
                  <a:rPr lang="en-US" dirty="0"/>
                </a:br>
                <a:r>
                  <a:rPr lang="en-US" dirty="0"/>
                  <a:t>where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oMath>
                </a14:m>
                <a:r>
                  <a:rPr lang="en-US" dirty="0"/>
                  <a:t> is the sigmoid function:</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7"/>
                <a:ext cx="10515600" cy="3613148"/>
              </a:xfrm>
              <a:blipFill>
                <a:blip r:embed="rId3"/>
                <a:stretch>
                  <a:fillRect l="-1043" t="-2698"/>
                </a:stretch>
              </a:blipFill>
            </p:spPr>
            <p:txBody>
              <a:bodyPr/>
              <a:lstStyle/>
              <a:p>
                <a:r>
                  <a:rPr lang="en-US">
                    <a:noFill/>
                  </a:rPr>
                  <a:t> </a:t>
                </a:r>
              </a:p>
            </p:txBody>
          </p:sp>
        </mc:Fallback>
      </mc:AlternateContent>
      <p:sp>
        <p:nvSpPr>
          <p:cNvPr id="4" name="Content Placeholder 2"/>
          <p:cNvSpPr txBox="1">
            <a:spLocks/>
          </p:cNvSpPr>
          <p:nvPr/>
        </p:nvSpPr>
        <p:spPr>
          <a:xfrm>
            <a:off x="838200" y="1825625"/>
            <a:ext cx="10515600" cy="37339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Tree>
    <p:extLst>
      <p:ext uri="{BB962C8B-B14F-4D97-AF65-F5344CB8AC3E}">
        <p14:creationId xmlns:p14="http://schemas.microsoft.com/office/powerpoint/2010/main" val="15310716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04971-334E-4AFB-97FE-5E0F14412692}"/>
              </a:ext>
            </a:extLst>
          </p:cNvPr>
          <p:cNvSpPr>
            <a:spLocks noGrp="1"/>
          </p:cNvSpPr>
          <p:nvPr>
            <p:ph type="title"/>
          </p:nvPr>
        </p:nvSpPr>
        <p:spPr/>
        <p:txBody>
          <a:bodyPr/>
          <a:lstStyle/>
          <a:p>
            <a:r>
              <a:rPr lang="en-US" dirty="0"/>
              <a:t>Logistic regression loss function continued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4231AE9-9966-4F1F-9D2E-205DFC951B16}"/>
                  </a:ext>
                </a:extLst>
              </p:cNvPr>
              <p:cNvSpPr>
                <a:spLocks noGrp="1"/>
              </p:cNvSpPr>
              <p:nvPr>
                <p:ph idx="1"/>
              </p:nvPr>
            </p:nvSpPr>
            <p:spPr/>
            <p:txBody>
              <a:bodyPr>
                <a:normAutofit/>
              </a:bodyPr>
              <a:lstStyle/>
              <a:p>
                <a:r>
                  <a:rPr lang="en-US" sz="3600" dirty="0"/>
                  <a:t>Starting with the hypothesis function from the previous slide where </a:t>
                </a:r>
                <a14:m>
                  <m:oMath xmlns:m="http://schemas.openxmlformats.org/officeDocument/2006/math">
                    <m:sSub>
                      <m:sSubPr>
                        <m:ctrlPr>
                          <a:rPr lang="en-US" sz="3600" i="1">
                            <a:latin typeface="Cambria Math" panose="02040503050406030204" pitchFamily="18" charset="0"/>
                          </a:rPr>
                        </m:ctrlPr>
                      </m:sSubPr>
                      <m:e>
                        <m:r>
                          <a:rPr lang="en-US" sz="3600" i="1">
                            <a:latin typeface="Cambria Math" charset="0"/>
                          </a:rPr>
                          <m:t>𝑝</m:t>
                        </m:r>
                      </m:e>
                      <m:sub>
                        <m:r>
                          <a:rPr lang="en-US" sz="3600" i="1">
                            <a:latin typeface="Cambria Math" charset="0"/>
                          </a:rPr>
                          <m:t>𝜃</m:t>
                        </m:r>
                      </m:sub>
                    </m:sSub>
                  </m:oMath>
                </a14:m>
                <a:r>
                  <a:rPr lang="en-US" sz="3600" dirty="0"/>
                  <a:t>is the sigmoid function:</a:t>
                </a:r>
              </a:p>
              <a:p>
                <a:pPr lvl="1"/>
                <a14:m>
                  <m:oMath xmlns:m="http://schemas.openxmlformats.org/officeDocument/2006/math">
                    <m:r>
                      <a:rPr lang="en-US" sz="3200" i="1" smtClean="0">
                        <a:latin typeface="Cambria Math" charset="0"/>
                      </a:rPr>
                      <m:t>𝑝</m:t>
                    </m:r>
                    <m:d>
                      <m:dPr>
                        <m:sepChr m:val="∣"/>
                        <m:ctrlPr>
                          <a:rPr lang="en-US" sz="3200" i="1">
                            <a:latin typeface="Cambria Math" panose="02040503050406030204" pitchFamily="18" charset="0"/>
                          </a:rPr>
                        </m:ctrlPr>
                      </m:dPr>
                      <m:e>
                        <m:r>
                          <a:rPr lang="en-US" sz="3200" i="1">
                            <a:latin typeface="Cambria Math" charset="0"/>
                          </a:rPr>
                          <m:t>𝑦</m:t>
                        </m:r>
                      </m:e>
                      <m:e>
                        <m:r>
                          <a:rPr lang="en-US" sz="3200" i="1">
                            <a:latin typeface="Cambria Math" charset="0"/>
                          </a:rPr>
                          <m:t>𝑋</m:t>
                        </m:r>
                      </m:e>
                    </m:d>
                    <m:r>
                      <a:rPr lang="en-US" sz="3200" i="1">
                        <a:latin typeface="Cambria Math" charset="0"/>
                      </a:rPr>
                      <m:t>=</m:t>
                    </m:r>
                    <m:sSup>
                      <m:sSupPr>
                        <m:ctrlPr>
                          <a:rPr lang="en-US" sz="3200" i="1">
                            <a:latin typeface="Cambria Math" panose="02040503050406030204" pitchFamily="18" charset="0"/>
                          </a:rPr>
                        </m:ctrlPr>
                      </m:sSupPr>
                      <m:e>
                        <m:sSub>
                          <m:sSubPr>
                            <m:ctrlPr>
                              <a:rPr lang="en-US" sz="3200" i="1">
                                <a:latin typeface="Cambria Math" panose="02040503050406030204" pitchFamily="18" charset="0"/>
                              </a:rPr>
                            </m:ctrlPr>
                          </m:sSubPr>
                          <m:e>
                            <m:r>
                              <a:rPr lang="en-US" sz="3200" i="1">
                                <a:latin typeface="Cambria Math" charset="0"/>
                              </a:rPr>
                              <m:t>𝑝</m:t>
                            </m:r>
                          </m:e>
                          <m:sub>
                            <m:r>
                              <a:rPr lang="en-US" sz="3200" i="1">
                                <a:latin typeface="Cambria Math" charset="0"/>
                              </a:rPr>
                              <m:t>𝜃</m:t>
                            </m:r>
                          </m:sub>
                        </m:sSub>
                        <m:r>
                          <a:rPr lang="en-US" sz="3200" i="1">
                            <a:latin typeface="Cambria Math" charset="0"/>
                          </a:rPr>
                          <m:t>(</m:t>
                        </m:r>
                        <m:r>
                          <a:rPr lang="en-US" sz="3200" i="1">
                            <a:latin typeface="Cambria Math" charset="0"/>
                          </a:rPr>
                          <m:t>𝑋</m:t>
                        </m:r>
                        <m:r>
                          <a:rPr lang="en-US" sz="3200" i="1">
                            <a:latin typeface="Cambria Math" charset="0"/>
                          </a:rPr>
                          <m:t>)</m:t>
                        </m:r>
                      </m:e>
                      <m:sup>
                        <m:r>
                          <a:rPr lang="en-US" sz="3200" i="1">
                            <a:latin typeface="Cambria Math" charset="0"/>
                          </a:rPr>
                          <m:t>𝑦</m:t>
                        </m:r>
                      </m:sup>
                    </m:sSup>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r>
                              <a:rPr lang="en-US" sz="3200" i="1">
                                <a:latin typeface="Cambria Math" charset="0"/>
                              </a:rPr>
                              <m:t>1−</m:t>
                            </m:r>
                            <m:sSub>
                              <m:sSubPr>
                                <m:ctrlPr>
                                  <a:rPr lang="en-US" sz="3200" i="1">
                                    <a:latin typeface="Cambria Math" panose="02040503050406030204" pitchFamily="18" charset="0"/>
                                  </a:rPr>
                                </m:ctrlPr>
                              </m:sSubPr>
                              <m:e>
                                <m:r>
                                  <a:rPr lang="en-US" sz="3200" i="1">
                                    <a:latin typeface="Cambria Math" charset="0"/>
                                  </a:rPr>
                                  <m:t>𝑝</m:t>
                                </m:r>
                              </m:e>
                              <m:sub>
                                <m:r>
                                  <a:rPr lang="en-US" sz="3200" i="1">
                                    <a:latin typeface="Cambria Math" charset="0"/>
                                  </a:rPr>
                                  <m:t>𝜃</m:t>
                                </m:r>
                              </m:sub>
                            </m:sSub>
                            <m:r>
                              <a:rPr lang="en-US" sz="3200" i="1">
                                <a:latin typeface="Cambria Math" charset="0"/>
                              </a:rPr>
                              <m:t>(</m:t>
                            </m:r>
                            <m:r>
                              <a:rPr lang="en-US" sz="3200" i="1">
                                <a:latin typeface="Cambria Math" charset="0"/>
                              </a:rPr>
                              <m:t>𝑋</m:t>
                            </m:r>
                            <m:r>
                              <a:rPr lang="en-US" sz="3200" i="1">
                                <a:latin typeface="Cambria Math" charset="0"/>
                              </a:rPr>
                              <m:t>)</m:t>
                            </m:r>
                          </m:e>
                        </m:d>
                      </m:e>
                      <m:sup>
                        <m:r>
                          <a:rPr lang="en-US" sz="3200" i="1">
                            <a:latin typeface="Cambria Math" charset="0"/>
                          </a:rPr>
                          <m:t>1−</m:t>
                        </m:r>
                        <m:r>
                          <a:rPr lang="en-US" sz="3200" i="1">
                            <a:latin typeface="Cambria Math" charset="0"/>
                          </a:rPr>
                          <m:t>𝑦</m:t>
                        </m:r>
                      </m:sup>
                    </m:sSup>
                  </m:oMath>
                </a14:m>
                <a:endParaRPr lang="en-US" sz="3200" dirty="0"/>
              </a:p>
              <a:p>
                <a:r>
                  <a:rPr lang="en-US" sz="3600" dirty="0"/>
                  <a:t>Using the identity that </a:t>
                </a:r>
                <a14:m>
                  <m:oMath xmlns:m="http://schemas.openxmlformats.org/officeDocument/2006/math">
                    <m:sSup>
                      <m:sSupPr>
                        <m:ctrlPr>
                          <a:rPr lang="en-US" sz="3600" i="1" smtClean="0">
                            <a:latin typeface="Cambria Math" panose="02040503050406030204" pitchFamily="18" charset="0"/>
                          </a:rPr>
                        </m:ctrlPr>
                      </m:sSupPr>
                      <m:e>
                        <m:r>
                          <a:rPr lang="en-US" sz="3600" b="0" i="1" smtClean="0">
                            <a:latin typeface="Cambria Math" panose="02040503050406030204" pitchFamily="18" charset="0"/>
                          </a:rPr>
                          <m:t>𝑥</m:t>
                        </m:r>
                      </m:e>
                      <m:sup>
                        <m:r>
                          <a:rPr lang="en-US" sz="3600" b="0" i="1" smtClean="0">
                            <a:latin typeface="Cambria Math" panose="02040503050406030204" pitchFamily="18" charset="0"/>
                          </a:rPr>
                          <m:t>0</m:t>
                        </m:r>
                      </m:sup>
                    </m:sSup>
                    <m:r>
                      <a:rPr lang="en-US" sz="3600" b="0" i="1" smtClean="0">
                        <a:latin typeface="Cambria Math" panose="02040503050406030204" pitchFamily="18" charset="0"/>
                      </a:rPr>
                      <m:t>=1</m:t>
                    </m:r>
                  </m:oMath>
                </a14:m>
                <a:endParaRPr lang="en-US" sz="3600" dirty="0"/>
              </a:p>
              <a:p>
                <a:pPr lvl="1"/>
                <a:r>
                  <a:rPr lang="en-US" sz="3200" dirty="0"/>
                  <a:t>If y == 1, then </a:t>
                </a:r>
                <a14:m>
                  <m:oMath xmlns:m="http://schemas.openxmlformats.org/officeDocument/2006/math">
                    <m:sSup>
                      <m:sSupPr>
                        <m:ctrlPr>
                          <a:rPr lang="en-US" sz="3200" i="1">
                            <a:latin typeface="Cambria Math" panose="02040503050406030204" pitchFamily="18" charset="0"/>
                          </a:rPr>
                        </m:ctrlPr>
                      </m:sSupPr>
                      <m:e>
                        <m:sSub>
                          <m:sSubPr>
                            <m:ctrlPr>
                              <a:rPr lang="en-US" sz="3200" i="1">
                                <a:latin typeface="Cambria Math" panose="02040503050406030204" pitchFamily="18" charset="0"/>
                              </a:rPr>
                            </m:ctrlPr>
                          </m:sSubPr>
                          <m:e>
                            <m:r>
                              <a:rPr lang="en-US" sz="3200" i="1">
                                <a:latin typeface="Cambria Math" charset="0"/>
                              </a:rPr>
                              <m:t>𝑝</m:t>
                            </m:r>
                          </m:e>
                          <m:sub>
                            <m:r>
                              <a:rPr lang="en-US" sz="3200" i="1">
                                <a:latin typeface="Cambria Math" charset="0"/>
                              </a:rPr>
                              <m:t>𝜃</m:t>
                            </m:r>
                          </m:sub>
                        </m:sSub>
                        <m:r>
                          <a:rPr lang="en-US" sz="3200" i="1">
                            <a:latin typeface="Cambria Math" charset="0"/>
                          </a:rPr>
                          <m:t>(</m:t>
                        </m:r>
                        <m:r>
                          <a:rPr lang="en-US" sz="3200" i="1">
                            <a:latin typeface="Cambria Math" charset="0"/>
                          </a:rPr>
                          <m:t>𝑋</m:t>
                        </m:r>
                        <m:r>
                          <a:rPr lang="en-US" sz="3200" i="1">
                            <a:latin typeface="Cambria Math" charset="0"/>
                          </a:rPr>
                          <m:t>)</m:t>
                        </m:r>
                      </m:e>
                      <m:sup>
                        <m:r>
                          <a:rPr lang="en-US" sz="3200" i="1">
                            <a:latin typeface="Cambria Math" charset="0"/>
                          </a:rPr>
                          <m:t>𝑦</m:t>
                        </m:r>
                      </m:sup>
                    </m:sSup>
                  </m:oMath>
                </a14:m>
                <a:r>
                  <a:rPr lang="en-US" sz="3200" dirty="0"/>
                  <a:t> == prob(positive outcome)</a:t>
                </a:r>
              </a:p>
              <a:p>
                <a:pPr lvl="1"/>
                <a:r>
                  <a:rPr lang="en-US" sz="3200" dirty="0"/>
                  <a:t>If y == 0, then </a:t>
                </a:r>
                <a14:m>
                  <m:oMath xmlns:m="http://schemas.openxmlformats.org/officeDocument/2006/math">
                    <m:r>
                      <a:rPr lang="en-US" sz="3200" i="1">
                        <a:latin typeface="Cambria Math" charset="0"/>
                      </a:rPr>
                      <m:t>𝑝</m:t>
                    </m:r>
                    <m:d>
                      <m:dPr>
                        <m:sepChr m:val="∣"/>
                        <m:ctrlPr>
                          <a:rPr lang="en-US" sz="3200" i="1">
                            <a:latin typeface="Cambria Math" panose="02040503050406030204" pitchFamily="18" charset="0"/>
                          </a:rPr>
                        </m:ctrlPr>
                      </m:dPr>
                      <m:e>
                        <m:r>
                          <a:rPr lang="en-US" sz="3200" i="1">
                            <a:latin typeface="Cambria Math" charset="0"/>
                          </a:rPr>
                          <m:t>𝑦</m:t>
                        </m:r>
                      </m:e>
                      <m:e>
                        <m:r>
                          <a:rPr lang="en-US" sz="3200" i="1">
                            <a:latin typeface="Cambria Math" charset="0"/>
                          </a:rPr>
                          <m:t>𝑋</m:t>
                        </m:r>
                      </m:e>
                    </m:d>
                    <m:r>
                      <a:rPr lang="en-US" sz="3200" b="0" i="1" smtClean="0">
                        <a:latin typeface="Cambria Math" panose="02040503050406030204" pitchFamily="18" charset="0"/>
                      </a:rPr>
                      <m:t>=</m:t>
                    </m:r>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r>
                              <a:rPr lang="en-US" sz="3200" i="1">
                                <a:latin typeface="Cambria Math" charset="0"/>
                              </a:rPr>
                              <m:t>1−</m:t>
                            </m:r>
                            <m:sSub>
                              <m:sSubPr>
                                <m:ctrlPr>
                                  <a:rPr lang="en-US" sz="3200" i="1">
                                    <a:latin typeface="Cambria Math" panose="02040503050406030204" pitchFamily="18" charset="0"/>
                                  </a:rPr>
                                </m:ctrlPr>
                              </m:sSubPr>
                              <m:e>
                                <m:r>
                                  <a:rPr lang="en-US" sz="3200" i="1">
                                    <a:latin typeface="Cambria Math" charset="0"/>
                                  </a:rPr>
                                  <m:t>𝑝</m:t>
                                </m:r>
                              </m:e>
                              <m:sub>
                                <m:r>
                                  <a:rPr lang="en-US" sz="3200" i="1">
                                    <a:latin typeface="Cambria Math" charset="0"/>
                                  </a:rPr>
                                  <m:t>𝜃</m:t>
                                </m:r>
                              </m:sub>
                            </m:sSub>
                            <m:r>
                              <a:rPr lang="en-US" sz="3200" i="1">
                                <a:latin typeface="Cambria Math" charset="0"/>
                              </a:rPr>
                              <m:t>(</m:t>
                            </m:r>
                            <m:r>
                              <a:rPr lang="en-US" sz="3200" i="1">
                                <a:latin typeface="Cambria Math" charset="0"/>
                              </a:rPr>
                              <m:t>𝑋</m:t>
                            </m:r>
                            <m:r>
                              <a:rPr lang="en-US" sz="3200" i="1">
                                <a:latin typeface="Cambria Math" charset="0"/>
                              </a:rPr>
                              <m:t>)</m:t>
                            </m:r>
                          </m:e>
                        </m:d>
                      </m:e>
                      <m:sup>
                        <m:r>
                          <a:rPr lang="en-US" sz="3200" i="1">
                            <a:latin typeface="Cambria Math" charset="0"/>
                          </a:rPr>
                          <m:t>1−</m:t>
                        </m:r>
                        <m:r>
                          <a:rPr lang="en-US" sz="3200" i="1">
                            <a:latin typeface="Cambria Math" charset="0"/>
                          </a:rPr>
                          <m:t>𝑦</m:t>
                        </m:r>
                      </m:sup>
                    </m:sSup>
                  </m:oMath>
                </a14:m>
                <a:r>
                  <a:rPr lang="en-US" sz="3200" dirty="0"/>
                  <a:t> == prob(negative outcome)</a:t>
                </a:r>
              </a:p>
              <a:p>
                <a:pPr lvl="1"/>
                <a:r>
                  <a:rPr lang="en-US" sz="3200" dirty="0"/>
                  <a:t>Note that y is the true labeled outcome (1 or 0)</a:t>
                </a:r>
              </a:p>
            </p:txBody>
          </p:sp>
        </mc:Choice>
        <mc:Fallback>
          <p:sp>
            <p:nvSpPr>
              <p:cNvPr id="3" name="Content Placeholder 2">
                <a:extLst>
                  <a:ext uri="{FF2B5EF4-FFF2-40B4-BE49-F238E27FC236}">
                    <a16:creationId xmlns:a16="http://schemas.microsoft.com/office/drawing/2014/main" id="{C4231AE9-9966-4F1F-9D2E-205DFC951B16}"/>
                  </a:ext>
                </a:extLst>
              </p:cNvPr>
              <p:cNvSpPr>
                <a:spLocks noGrp="1" noRot="1" noChangeAspect="1" noMove="1" noResize="1" noEditPoints="1" noAdjustHandles="1" noChangeArrowheads="1" noChangeShapeType="1" noTextEdit="1"/>
              </p:cNvSpPr>
              <p:nvPr>
                <p:ph idx="1"/>
              </p:nvPr>
            </p:nvSpPr>
            <p:spPr>
              <a:blipFill>
                <a:blip r:embed="rId2"/>
                <a:stretch>
                  <a:fillRect l="-1623" t="-3361"/>
                </a:stretch>
              </a:blipFill>
            </p:spPr>
            <p:txBody>
              <a:bodyPr/>
              <a:lstStyle/>
              <a:p>
                <a:r>
                  <a:rPr lang="en-US">
                    <a:noFill/>
                  </a:rPr>
                  <a:t> </a:t>
                </a:r>
              </a:p>
            </p:txBody>
          </p:sp>
        </mc:Fallback>
      </mc:AlternateContent>
    </p:spTree>
    <p:extLst>
      <p:ext uri="{BB962C8B-B14F-4D97-AF65-F5344CB8AC3E}">
        <p14:creationId xmlns:p14="http://schemas.microsoft.com/office/powerpoint/2010/main" val="19794226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8BDF1-BFED-461A-A18E-78E7241E971B}"/>
              </a:ext>
            </a:extLst>
          </p:cNvPr>
          <p:cNvSpPr>
            <a:spLocks noGrp="1"/>
          </p:cNvSpPr>
          <p:nvPr>
            <p:ph type="title"/>
          </p:nvPr>
        </p:nvSpPr>
        <p:spPr/>
        <p:txBody>
          <a:bodyPr/>
          <a:lstStyle/>
          <a:p>
            <a:r>
              <a:rPr lang="en-US" dirty="0"/>
              <a:t>Logistic Regression loss function continued</a:t>
            </a:r>
          </a:p>
        </p:txBody>
      </p:sp>
      <p:pic>
        <p:nvPicPr>
          <p:cNvPr id="4" name="Content Placeholder 3">
            <a:extLst>
              <a:ext uri="{FF2B5EF4-FFF2-40B4-BE49-F238E27FC236}">
                <a16:creationId xmlns:a16="http://schemas.microsoft.com/office/drawing/2014/main" id="{CB78DF75-7A96-4C45-B1FF-482AC0F14877}"/>
              </a:ext>
            </a:extLst>
          </p:cNvPr>
          <p:cNvPicPr>
            <a:picLocks noGrp="1" noChangeAspect="1"/>
          </p:cNvPicPr>
          <p:nvPr>
            <p:ph idx="1"/>
          </p:nvPr>
        </p:nvPicPr>
        <p:blipFill>
          <a:blip r:embed="rId2"/>
          <a:stretch>
            <a:fillRect/>
          </a:stretch>
        </p:blipFill>
        <p:spPr>
          <a:xfrm>
            <a:off x="770792" y="4023024"/>
            <a:ext cx="10515600" cy="1556721"/>
          </a:xfrm>
          <a:prstGeom prst="rect">
            <a:avLst/>
          </a:prstGeom>
        </p:spPr>
      </p:pic>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BF22552D-0644-4506-A9F1-50A795F01F84}"/>
                  </a:ext>
                </a:extLst>
              </p:cNvPr>
              <p:cNvSpPr/>
              <p:nvPr/>
            </p:nvSpPr>
            <p:spPr>
              <a:xfrm>
                <a:off x="703385" y="1960921"/>
                <a:ext cx="10650415" cy="2062103"/>
              </a:xfrm>
              <a:prstGeom prst="rect">
                <a:avLst/>
              </a:prstGeom>
            </p:spPr>
            <p:txBody>
              <a:bodyPr wrap="square">
                <a:spAutoFit/>
              </a:bodyPr>
              <a:lstStyle/>
              <a:p>
                <a:pPr marL="457200" indent="-457200">
                  <a:buFont typeface="Arial" panose="020B0604020202020204" pitchFamily="34" charset="0"/>
                  <a:buChar char="•"/>
                </a:pPr>
                <a:r>
                  <a:rPr lang="en-US" sz="3200" dirty="0"/>
                  <a:t>The logistic regression hypothesis function :</a:t>
                </a:r>
              </a:p>
              <a:p>
                <a:pPr/>
                <a14:m>
                  <m:oMathPara xmlns:m="http://schemas.openxmlformats.org/officeDocument/2006/math">
                    <m:oMathParaPr>
                      <m:jc m:val="centerGroup"/>
                    </m:oMathParaPr>
                    <m:oMath xmlns:m="http://schemas.openxmlformats.org/officeDocument/2006/math">
                      <m:r>
                        <a:rPr lang="en-US" sz="3200" i="1">
                          <a:latin typeface="Cambria Math" charset="0"/>
                        </a:rPr>
                        <m:t>𝑝</m:t>
                      </m:r>
                      <m:d>
                        <m:dPr>
                          <m:sepChr m:val="∣"/>
                          <m:ctrlPr>
                            <a:rPr lang="en-US" sz="3200" i="1">
                              <a:latin typeface="Cambria Math" panose="02040503050406030204" pitchFamily="18" charset="0"/>
                            </a:rPr>
                          </m:ctrlPr>
                        </m:dPr>
                        <m:e>
                          <m:r>
                            <a:rPr lang="en-US" sz="3200" i="1">
                              <a:latin typeface="Cambria Math" charset="0"/>
                            </a:rPr>
                            <m:t>𝑦</m:t>
                          </m:r>
                        </m:e>
                        <m:e>
                          <m:r>
                            <a:rPr lang="en-US" sz="3200" i="1">
                              <a:latin typeface="Cambria Math" charset="0"/>
                            </a:rPr>
                            <m:t>𝑋</m:t>
                          </m:r>
                        </m:e>
                      </m:d>
                      <m:r>
                        <a:rPr lang="en-US" sz="3200" i="1">
                          <a:latin typeface="Cambria Math" charset="0"/>
                        </a:rPr>
                        <m:t>=</m:t>
                      </m:r>
                      <m:sSup>
                        <m:sSupPr>
                          <m:ctrlPr>
                            <a:rPr lang="en-US" sz="3200" i="1">
                              <a:latin typeface="Cambria Math" panose="02040503050406030204" pitchFamily="18" charset="0"/>
                            </a:rPr>
                          </m:ctrlPr>
                        </m:sSupPr>
                        <m:e>
                          <m:sSub>
                            <m:sSubPr>
                              <m:ctrlPr>
                                <a:rPr lang="en-US" sz="3200" i="1">
                                  <a:latin typeface="Cambria Math" panose="02040503050406030204" pitchFamily="18" charset="0"/>
                                </a:rPr>
                              </m:ctrlPr>
                            </m:sSubPr>
                            <m:e>
                              <m:r>
                                <a:rPr lang="en-US" sz="3200" i="1">
                                  <a:latin typeface="Cambria Math" charset="0"/>
                                </a:rPr>
                                <m:t>𝑝</m:t>
                              </m:r>
                            </m:e>
                            <m:sub>
                              <m:r>
                                <a:rPr lang="en-US" sz="3200" i="1">
                                  <a:latin typeface="Cambria Math" charset="0"/>
                                </a:rPr>
                                <m:t>𝜃</m:t>
                              </m:r>
                            </m:sub>
                          </m:sSub>
                          <m:r>
                            <a:rPr lang="en-US" sz="3200" i="1">
                              <a:latin typeface="Cambria Math" charset="0"/>
                            </a:rPr>
                            <m:t>(</m:t>
                          </m:r>
                          <m:r>
                            <a:rPr lang="en-US" sz="3200" i="1">
                              <a:latin typeface="Cambria Math" charset="0"/>
                            </a:rPr>
                            <m:t>𝑋</m:t>
                          </m:r>
                          <m:r>
                            <a:rPr lang="en-US" sz="3200" i="1">
                              <a:latin typeface="Cambria Math" charset="0"/>
                            </a:rPr>
                            <m:t>)</m:t>
                          </m:r>
                        </m:e>
                        <m:sup>
                          <m:r>
                            <a:rPr lang="en-US" sz="3200" i="1">
                              <a:latin typeface="Cambria Math" charset="0"/>
                            </a:rPr>
                            <m:t>𝑦</m:t>
                          </m:r>
                        </m:sup>
                      </m:sSup>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r>
                                <a:rPr lang="en-US" sz="3200" i="1">
                                  <a:latin typeface="Cambria Math" charset="0"/>
                                </a:rPr>
                                <m:t>1−</m:t>
                              </m:r>
                              <m:sSub>
                                <m:sSubPr>
                                  <m:ctrlPr>
                                    <a:rPr lang="en-US" sz="3200" i="1">
                                      <a:latin typeface="Cambria Math" panose="02040503050406030204" pitchFamily="18" charset="0"/>
                                    </a:rPr>
                                  </m:ctrlPr>
                                </m:sSubPr>
                                <m:e>
                                  <m:r>
                                    <a:rPr lang="en-US" sz="3200" i="1">
                                      <a:latin typeface="Cambria Math" charset="0"/>
                                    </a:rPr>
                                    <m:t>𝑝</m:t>
                                  </m:r>
                                </m:e>
                                <m:sub>
                                  <m:r>
                                    <a:rPr lang="en-US" sz="3200" i="1">
                                      <a:latin typeface="Cambria Math" charset="0"/>
                                    </a:rPr>
                                    <m:t>𝜃</m:t>
                                  </m:r>
                                </m:sub>
                              </m:sSub>
                              <m:r>
                                <a:rPr lang="en-US" sz="3200" i="1">
                                  <a:latin typeface="Cambria Math" charset="0"/>
                                </a:rPr>
                                <m:t>(</m:t>
                              </m:r>
                              <m:r>
                                <a:rPr lang="en-US" sz="3200" i="1">
                                  <a:latin typeface="Cambria Math" charset="0"/>
                                </a:rPr>
                                <m:t>𝑋</m:t>
                              </m:r>
                              <m:r>
                                <a:rPr lang="en-US" sz="3200" i="1">
                                  <a:latin typeface="Cambria Math" charset="0"/>
                                </a:rPr>
                                <m:t>)</m:t>
                              </m:r>
                            </m:e>
                          </m:d>
                        </m:e>
                        <m:sup>
                          <m:r>
                            <a:rPr lang="en-US" sz="3200" i="1">
                              <a:latin typeface="Cambria Math" charset="0"/>
                            </a:rPr>
                            <m:t>1−</m:t>
                          </m:r>
                          <m:r>
                            <a:rPr lang="en-US" sz="3200" i="1">
                              <a:latin typeface="Cambria Math" charset="0"/>
                            </a:rPr>
                            <m:t>𝑦</m:t>
                          </m:r>
                        </m:sup>
                      </m:sSup>
                    </m:oMath>
                  </m:oMathPara>
                </a14:m>
                <a:endParaRPr lang="en-US" sz="3200" dirty="0"/>
              </a:p>
              <a:p>
                <a:pPr marL="457200" indent="-457200">
                  <a:buFont typeface="Arial" panose="020B0604020202020204" pitchFamily="34" charset="0"/>
                  <a:buChar char="•"/>
                </a:pPr>
                <a:r>
                  <a:rPr lang="en-US" sz="3200" dirty="0"/>
                  <a:t>Solving the hypothesis function for likelihood using MLE and assuming a binomial distribution yields:</a:t>
                </a:r>
              </a:p>
            </p:txBody>
          </p:sp>
        </mc:Choice>
        <mc:Fallback>
          <p:sp>
            <p:nvSpPr>
              <p:cNvPr id="5" name="Rectangle 4">
                <a:extLst>
                  <a:ext uri="{FF2B5EF4-FFF2-40B4-BE49-F238E27FC236}">
                    <a16:creationId xmlns:a16="http://schemas.microsoft.com/office/drawing/2014/main" id="{BF22552D-0644-4506-A9F1-50A795F01F84}"/>
                  </a:ext>
                </a:extLst>
              </p:cNvPr>
              <p:cNvSpPr>
                <a:spLocks noRot="1" noChangeAspect="1" noMove="1" noResize="1" noEditPoints="1" noAdjustHandles="1" noChangeArrowheads="1" noChangeShapeType="1" noTextEdit="1"/>
              </p:cNvSpPr>
              <p:nvPr/>
            </p:nvSpPr>
            <p:spPr>
              <a:xfrm>
                <a:off x="703385" y="1960921"/>
                <a:ext cx="10650415" cy="2062103"/>
              </a:xfrm>
              <a:prstGeom prst="rect">
                <a:avLst/>
              </a:prstGeom>
              <a:blipFill>
                <a:blip r:embed="rId3"/>
                <a:stretch>
                  <a:fillRect l="-1316" t="-3846" r="-1487" b="-8876"/>
                </a:stretch>
              </a:blipFill>
            </p:spPr>
            <p:txBody>
              <a:bodyPr/>
              <a:lstStyle/>
              <a:p>
                <a:r>
                  <a:rPr lang="en-US">
                    <a:noFill/>
                  </a:rPr>
                  <a:t> </a:t>
                </a:r>
              </a:p>
            </p:txBody>
          </p:sp>
        </mc:Fallback>
      </mc:AlternateContent>
    </p:spTree>
    <p:extLst>
      <p:ext uri="{BB962C8B-B14F-4D97-AF65-F5344CB8AC3E}">
        <p14:creationId xmlns:p14="http://schemas.microsoft.com/office/powerpoint/2010/main" val="23880366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DB55D-4DF2-4A2C-AD7C-F5728FD7502B}"/>
              </a:ext>
            </a:extLst>
          </p:cNvPr>
          <p:cNvSpPr>
            <a:spLocks noGrp="1"/>
          </p:cNvSpPr>
          <p:nvPr>
            <p:ph type="title"/>
          </p:nvPr>
        </p:nvSpPr>
        <p:spPr/>
        <p:txBody>
          <a:bodyPr/>
          <a:lstStyle/>
          <a:p>
            <a:r>
              <a:rPr lang="en-US" dirty="0"/>
              <a:t>Logistic Regression Loss Function</a:t>
            </a:r>
          </a:p>
        </p:txBody>
      </p:sp>
      <p:sp>
        <p:nvSpPr>
          <p:cNvPr id="3" name="Content Placeholder 2">
            <a:extLst>
              <a:ext uri="{FF2B5EF4-FFF2-40B4-BE49-F238E27FC236}">
                <a16:creationId xmlns:a16="http://schemas.microsoft.com/office/drawing/2014/main" id="{88DF7A63-E7EE-4B21-8F75-0FED841AE83B}"/>
              </a:ext>
            </a:extLst>
          </p:cNvPr>
          <p:cNvSpPr>
            <a:spLocks noGrp="1"/>
          </p:cNvSpPr>
          <p:nvPr>
            <p:ph idx="1"/>
          </p:nvPr>
        </p:nvSpPr>
        <p:spPr>
          <a:xfrm>
            <a:off x="838200" y="1825625"/>
            <a:ext cx="4979126" cy="4351338"/>
          </a:xfrm>
        </p:spPr>
        <p:txBody>
          <a:bodyPr/>
          <a:lstStyle/>
          <a:p>
            <a:r>
              <a:rPr lang="en-US" dirty="0"/>
              <a:t>Loss / Cost function is the negative log of the hypothesis (sigmoid) function given the true labeled outcome</a:t>
            </a:r>
          </a:p>
          <a:p>
            <a:r>
              <a:rPr lang="en-US" dirty="0"/>
              <a:t>Cost function penalizes the prediction when:</a:t>
            </a:r>
          </a:p>
          <a:p>
            <a:pPr lvl="1"/>
            <a:r>
              <a:rPr lang="en-US" dirty="0"/>
              <a:t>Actual = 0, predicted = 1</a:t>
            </a:r>
          </a:p>
          <a:p>
            <a:pPr lvl="1"/>
            <a:r>
              <a:rPr lang="en-US" dirty="0"/>
              <a:t>Actual = 1, predicted = 0</a:t>
            </a:r>
          </a:p>
        </p:txBody>
      </p:sp>
      <p:pic>
        <p:nvPicPr>
          <p:cNvPr id="4" name="Picture 3">
            <a:extLst>
              <a:ext uri="{FF2B5EF4-FFF2-40B4-BE49-F238E27FC236}">
                <a16:creationId xmlns:a16="http://schemas.microsoft.com/office/drawing/2014/main" id="{6001B57B-FA49-4DD7-828A-CF4FA585F7EA}"/>
              </a:ext>
            </a:extLst>
          </p:cNvPr>
          <p:cNvPicPr>
            <a:picLocks noChangeAspect="1"/>
          </p:cNvPicPr>
          <p:nvPr/>
        </p:nvPicPr>
        <p:blipFill>
          <a:blip r:embed="rId3"/>
          <a:stretch>
            <a:fillRect/>
          </a:stretch>
        </p:blipFill>
        <p:spPr>
          <a:xfrm>
            <a:off x="5998982" y="1904002"/>
            <a:ext cx="5354818" cy="3979817"/>
          </a:xfrm>
          <a:prstGeom prst="rect">
            <a:avLst/>
          </a:prstGeom>
        </p:spPr>
      </p:pic>
    </p:spTree>
    <p:extLst>
      <p:ext uri="{BB962C8B-B14F-4D97-AF65-F5344CB8AC3E}">
        <p14:creationId xmlns:p14="http://schemas.microsoft.com/office/powerpoint/2010/main" val="3240147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700DC-E433-4E2D-800E-AB605CFB12B0}"/>
              </a:ext>
            </a:extLst>
          </p:cNvPr>
          <p:cNvSpPr>
            <a:spLocks noGrp="1"/>
          </p:cNvSpPr>
          <p:nvPr>
            <p:ph type="title"/>
          </p:nvPr>
        </p:nvSpPr>
        <p:spPr/>
        <p:txBody>
          <a:bodyPr/>
          <a:lstStyle/>
          <a:p>
            <a:r>
              <a:rPr lang="en-US" dirty="0"/>
              <a:t>Sample Logistic Regression Training Data</a:t>
            </a:r>
          </a:p>
        </p:txBody>
      </p:sp>
      <p:sp>
        <p:nvSpPr>
          <p:cNvPr id="3" name="Content Placeholder 2">
            <a:extLst>
              <a:ext uri="{FF2B5EF4-FFF2-40B4-BE49-F238E27FC236}">
                <a16:creationId xmlns:a16="http://schemas.microsoft.com/office/drawing/2014/main" id="{86CCA1BF-8665-4E9E-A573-5FBDC9D2B9D5}"/>
              </a:ext>
            </a:extLst>
          </p:cNvPr>
          <p:cNvSpPr>
            <a:spLocks noGrp="1"/>
          </p:cNvSpPr>
          <p:nvPr>
            <p:ph idx="1"/>
          </p:nvPr>
        </p:nvSpPr>
        <p:spPr>
          <a:xfrm>
            <a:off x="838199" y="1825625"/>
            <a:ext cx="10154697" cy="1435065"/>
          </a:xfrm>
        </p:spPr>
        <p:txBody>
          <a:bodyPr/>
          <a:lstStyle/>
          <a:p>
            <a:r>
              <a:rPr lang="en-US" dirty="0"/>
              <a:t>X = </a:t>
            </a:r>
            <a:r>
              <a:rPr lang="en-US" dirty="0" err="1"/>
              <a:t>tfidf</a:t>
            </a:r>
            <a:endParaRPr lang="en-US" dirty="0"/>
          </a:p>
          <a:p>
            <a:r>
              <a:rPr lang="en-US" dirty="0"/>
              <a:t>Y = score</a:t>
            </a:r>
          </a:p>
        </p:txBody>
      </p:sp>
      <p:pic>
        <p:nvPicPr>
          <p:cNvPr id="4" name="Picture 3">
            <a:extLst>
              <a:ext uri="{FF2B5EF4-FFF2-40B4-BE49-F238E27FC236}">
                <a16:creationId xmlns:a16="http://schemas.microsoft.com/office/drawing/2014/main" id="{18854BEF-25A2-48EF-9656-FF2B483960CA}"/>
              </a:ext>
            </a:extLst>
          </p:cNvPr>
          <p:cNvPicPr>
            <a:picLocks noChangeAspect="1"/>
          </p:cNvPicPr>
          <p:nvPr/>
        </p:nvPicPr>
        <p:blipFill>
          <a:blip r:embed="rId2"/>
          <a:stretch>
            <a:fillRect/>
          </a:stretch>
        </p:blipFill>
        <p:spPr>
          <a:xfrm>
            <a:off x="2297095" y="2673626"/>
            <a:ext cx="7597810" cy="3104139"/>
          </a:xfrm>
          <a:prstGeom prst="rect">
            <a:avLst/>
          </a:prstGeom>
        </p:spPr>
      </p:pic>
    </p:spTree>
    <p:extLst>
      <p:ext uri="{BB962C8B-B14F-4D97-AF65-F5344CB8AC3E}">
        <p14:creationId xmlns:p14="http://schemas.microsoft.com/office/powerpoint/2010/main" val="37865849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Logistic regression to estimate sentiments</a:t>
            </a:r>
            <a:endParaRPr lang="en-US" dirty="0"/>
          </a:p>
        </p:txBody>
      </p:sp>
      <p:sp>
        <p:nvSpPr>
          <p:cNvPr id="3" name="Content Placeholder 2"/>
          <p:cNvSpPr>
            <a:spLocks noGrp="1"/>
          </p:cNvSpPr>
          <p:nvPr>
            <p:ph idx="1"/>
          </p:nvPr>
        </p:nvSpPr>
        <p:spPr/>
        <p:txBody>
          <a:bodyPr>
            <a:normAutofit/>
          </a:bodyPr>
          <a:lstStyle/>
          <a:p>
            <a:r>
              <a:rPr lang="en-US" dirty="0"/>
              <a:t>Splits: Training (60%), validation (30%), and testing (10%)</a:t>
            </a:r>
          </a:p>
          <a:p>
            <a:r>
              <a:rPr lang="en-US" dirty="0"/>
              <a:t>Performance on validation set:</a:t>
            </a:r>
          </a:p>
          <a:p>
            <a:endParaRPr lang="en-US" dirty="0"/>
          </a:p>
          <a:p>
            <a:endParaRPr lang="en-US" dirty="0"/>
          </a:p>
          <a:p>
            <a:endParaRPr lang="en-US" dirty="0"/>
          </a:p>
          <a:p>
            <a:r>
              <a:rPr lang="en-US" dirty="0"/>
              <a:t>Much better than simple approach (73% accuracy)</a:t>
            </a:r>
          </a:p>
        </p:txBody>
      </p:sp>
      <p:pic>
        <p:nvPicPr>
          <p:cNvPr id="4" name="Picture 3"/>
          <p:cNvPicPr>
            <a:picLocks noChangeAspect="1"/>
          </p:cNvPicPr>
          <p:nvPr/>
        </p:nvPicPr>
        <p:blipFill>
          <a:blip r:embed="rId2"/>
          <a:stretch>
            <a:fillRect/>
          </a:stretch>
        </p:blipFill>
        <p:spPr>
          <a:xfrm>
            <a:off x="2235535" y="2921794"/>
            <a:ext cx="2222500" cy="1079500"/>
          </a:xfrm>
          <a:prstGeom prst="rect">
            <a:avLst/>
          </a:prstGeom>
        </p:spPr>
      </p:pic>
    </p:spTree>
    <p:extLst>
      <p:ext uri="{BB962C8B-B14F-4D97-AF65-F5344CB8AC3E}">
        <p14:creationId xmlns:p14="http://schemas.microsoft.com/office/powerpoint/2010/main" val="19759804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Examining the fit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Logistic regression estimated the weight of each word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𝜃</m:t>
                        </m:r>
                      </m:e>
                      <m:sub>
                        <m:r>
                          <m:rPr>
                            <m:sty m:val="p"/>
                          </m:rPr>
                          <a:rPr lang="en-US" b="0" i="0" smtClean="0">
                            <a:latin typeface="Cambria Math" charset="0"/>
                          </a:rPr>
                          <m:t>word</m:t>
                        </m:r>
                      </m:sub>
                    </m:sSub>
                  </m:oMath>
                </a14:m>
                <a:r>
                  <a:rPr lang="en-US" dirty="0"/>
                  <a:t>) using the sigmoid function</a:t>
                </a:r>
              </a:p>
              <a:p>
                <a:endParaRPr lang="en-US" dirty="0"/>
              </a:p>
              <a:p>
                <a:endParaRPr lang="en-US" dirty="0"/>
              </a:p>
              <a:p>
                <a:endParaRPr lang="en-US" dirty="0"/>
              </a:p>
              <a:p>
                <a:endParaRPr lang="en-US" dirty="0"/>
              </a:p>
              <a:p>
                <a:endParaRPr lang="en-US" dirty="0"/>
              </a:p>
              <a:p>
                <a:r>
                  <a:rPr lang="en-US" dirty="0"/>
                  <a:t>Therefore, we can see which words are “negative” and which are “positive”!</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b="-3081"/>
                </a:stretch>
              </a:blipFill>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1249966" y="2947194"/>
            <a:ext cx="4978400" cy="1054100"/>
          </a:xfrm>
          <a:prstGeom prst="rect">
            <a:avLst/>
          </a:prstGeom>
        </p:spPr>
      </p:pic>
      <p:sp>
        <p:nvSpPr>
          <p:cNvPr id="7" name="Right Brace 6"/>
          <p:cNvSpPr/>
          <p:nvPr/>
        </p:nvSpPr>
        <p:spPr>
          <a:xfrm rot="5400000">
            <a:off x="4894116" y="3060991"/>
            <a:ext cx="180915" cy="1969566"/>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4846554" y="4136231"/>
            <a:ext cx="276038" cy="369332"/>
          </a:xfrm>
          <a:prstGeom prst="rect">
            <a:avLst/>
          </a:prstGeom>
          <a:noFill/>
        </p:spPr>
        <p:txBody>
          <a:bodyPr wrap="none" rtlCol="0">
            <a:spAutoFit/>
          </a:bodyPr>
          <a:lstStyle/>
          <a:p>
            <a:r>
              <a:rPr lang="en-US" i="1"/>
              <a:t>z</a:t>
            </a:r>
          </a:p>
        </p:txBody>
      </p:sp>
      <p:pic>
        <p:nvPicPr>
          <p:cNvPr id="9" name="Picture 8"/>
          <p:cNvPicPr>
            <a:picLocks noChangeAspect="1"/>
          </p:cNvPicPr>
          <p:nvPr/>
        </p:nvPicPr>
        <p:blipFill>
          <a:blip r:embed="rId5"/>
          <a:stretch>
            <a:fillRect/>
          </a:stretch>
        </p:blipFill>
        <p:spPr>
          <a:xfrm>
            <a:off x="7992848" y="3178980"/>
            <a:ext cx="2276196" cy="1518649"/>
          </a:xfrm>
          <a:prstGeom prst="rect">
            <a:avLst/>
          </a:prstGeom>
        </p:spPr>
      </p:pic>
      <p:sp>
        <p:nvSpPr>
          <p:cNvPr id="10" name="TextBox 9"/>
          <p:cNvSpPr txBox="1"/>
          <p:nvPr/>
        </p:nvSpPr>
        <p:spPr>
          <a:xfrm>
            <a:off x="8840171" y="4455835"/>
            <a:ext cx="276038" cy="369332"/>
          </a:xfrm>
          <a:prstGeom prst="rect">
            <a:avLst/>
          </a:prstGeom>
          <a:noFill/>
        </p:spPr>
        <p:txBody>
          <a:bodyPr wrap="none" rtlCol="0">
            <a:spAutoFit/>
          </a:bodyPr>
          <a:lstStyle/>
          <a:p>
            <a:r>
              <a:rPr lang="en-US" i="1"/>
              <a:t>z</a:t>
            </a:r>
          </a:p>
        </p:txBody>
      </p:sp>
      <mc:AlternateContent xmlns:mc="http://schemas.openxmlformats.org/markup-compatibility/2006" xmlns:a14="http://schemas.microsoft.com/office/drawing/2010/main">
        <mc:Choice Requires="a14">
          <p:sp>
            <p:nvSpPr>
              <p:cNvPr id="12" name="TextBox 11"/>
              <p:cNvSpPr txBox="1"/>
              <p:nvPr/>
            </p:nvSpPr>
            <p:spPr>
              <a:xfrm>
                <a:off x="8683309" y="2442527"/>
                <a:ext cx="807913"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𝑧</m:t>
                              </m:r>
                            </m:sup>
                          </m:sSup>
                        </m:den>
                      </m:f>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8683309" y="2442527"/>
                <a:ext cx="807913" cy="525016"/>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01948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Examining the fit</a:t>
            </a:r>
          </a:p>
        </p:txBody>
      </p:sp>
      <p:sp>
        <p:nvSpPr>
          <p:cNvPr id="3" name="Content Placeholder 2"/>
          <p:cNvSpPr>
            <a:spLocks noGrp="1"/>
          </p:cNvSpPr>
          <p:nvPr>
            <p:ph idx="1"/>
          </p:nvPr>
        </p:nvSpPr>
        <p:spPr/>
        <p:txBody>
          <a:bodyPr/>
          <a:lstStyle/>
          <a:p>
            <a:r>
              <a:rPr lang="en-US" dirty="0"/>
              <a:t>Most negative words according to logistic regression</a:t>
            </a:r>
          </a:p>
          <a:p>
            <a:endParaRPr lang="en-US" dirty="0"/>
          </a:p>
          <a:p>
            <a:pPr marL="0" indent="0">
              <a:buNone/>
            </a:pPr>
            <a:endParaRPr lang="en-US" dirty="0"/>
          </a:p>
          <a:p>
            <a:r>
              <a:rPr lang="en-US" dirty="0"/>
              <a:t>Most positive words:</a:t>
            </a:r>
          </a:p>
          <a:p>
            <a:pPr marL="0" indent="0">
              <a:buNone/>
            </a:pPr>
            <a:endParaRPr lang="en-US" dirty="0"/>
          </a:p>
          <a:p>
            <a:endParaRPr lang="en-US" dirty="0"/>
          </a:p>
          <a:p>
            <a:r>
              <a:rPr lang="en-US" dirty="0"/>
              <a:t>Essentially, the logistic regression weights are encoding the sentiment</a:t>
            </a:r>
          </a:p>
        </p:txBody>
      </p:sp>
      <p:pic>
        <p:nvPicPr>
          <p:cNvPr id="4" name="Picture 3"/>
          <p:cNvPicPr>
            <a:picLocks noChangeAspect="1"/>
          </p:cNvPicPr>
          <p:nvPr/>
        </p:nvPicPr>
        <p:blipFill>
          <a:blip r:embed="rId2"/>
          <a:stretch>
            <a:fillRect/>
          </a:stretch>
        </p:blipFill>
        <p:spPr>
          <a:xfrm>
            <a:off x="8961702" y="991612"/>
            <a:ext cx="2264175" cy="2015007"/>
          </a:xfrm>
          <a:prstGeom prst="rect">
            <a:avLst/>
          </a:prstGeom>
        </p:spPr>
      </p:pic>
      <p:pic>
        <p:nvPicPr>
          <p:cNvPr id="5" name="Picture 4"/>
          <p:cNvPicPr>
            <a:picLocks noChangeAspect="1"/>
          </p:cNvPicPr>
          <p:nvPr/>
        </p:nvPicPr>
        <p:blipFill>
          <a:blip r:embed="rId3"/>
          <a:stretch>
            <a:fillRect/>
          </a:stretch>
        </p:blipFill>
        <p:spPr>
          <a:xfrm>
            <a:off x="4758757" y="2833128"/>
            <a:ext cx="2230013" cy="1923130"/>
          </a:xfrm>
          <a:prstGeom prst="rect">
            <a:avLst/>
          </a:prstGeom>
        </p:spPr>
      </p:pic>
    </p:spTree>
    <p:extLst>
      <p:ext uri="{BB962C8B-B14F-4D97-AF65-F5344CB8AC3E}">
        <p14:creationId xmlns:p14="http://schemas.microsoft.com/office/powerpoint/2010/main" val="16741819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Something is off: overfitting</a:t>
            </a:r>
          </a:p>
        </p:txBody>
      </p:sp>
      <p:sp>
        <p:nvSpPr>
          <p:cNvPr id="3" name="Content Placeholder 2"/>
          <p:cNvSpPr>
            <a:spLocks noGrp="1"/>
          </p:cNvSpPr>
          <p:nvPr>
            <p:ph idx="1"/>
          </p:nvPr>
        </p:nvSpPr>
        <p:spPr>
          <a:xfrm>
            <a:off x="838200" y="1825625"/>
            <a:ext cx="10515600" cy="4402060"/>
          </a:xfrm>
        </p:spPr>
        <p:txBody>
          <a:bodyPr>
            <a:normAutofit/>
          </a:bodyPr>
          <a:lstStyle/>
          <a:p>
            <a:r>
              <a:rPr lang="en-US" dirty="0"/>
              <a:t>Notice that there are 29K+ words (cols) in the dataset but only 15K observations (rows) are used for training.</a:t>
            </a:r>
          </a:p>
          <a:p>
            <a:r>
              <a:rPr lang="en-US" dirty="0"/>
              <a:t>#features &gt; #training examples leads to overfitting</a:t>
            </a:r>
          </a:p>
          <a:p>
            <a:r>
              <a:rPr lang="en-US" dirty="0"/>
              <a:t>We could try to select features by searching (See ISLR 6.1.2)  but it would take too long for 29K features</a:t>
            </a:r>
          </a:p>
          <a:p>
            <a:r>
              <a:rPr lang="en-US" dirty="0"/>
              <a:t>Remember that the variance of a regression model is directly proportional to the number of features in the data set:  As num features increases, model variance increases</a:t>
            </a:r>
          </a:p>
          <a:p>
            <a:r>
              <a:rPr lang="en-US" dirty="0"/>
              <a:t>What happens as model variance increases?</a:t>
            </a:r>
          </a:p>
        </p:txBody>
      </p:sp>
    </p:spTree>
    <p:extLst>
      <p:ext uri="{BB962C8B-B14F-4D97-AF65-F5344CB8AC3E}">
        <p14:creationId xmlns:p14="http://schemas.microsoft.com/office/powerpoint/2010/main" val="795221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79242"/>
          </a:xfrm>
        </p:spPr>
        <p:txBody>
          <a:bodyPr/>
          <a:lstStyle/>
          <a:p>
            <a:r>
              <a:rPr lang="en-US" dirty="0"/>
              <a:t>The Sentiment Analysis problem (2)</a:t>
            </a:r>
          </a:p>
        </p:txBody>
      </p:sp>
      <p:sp>
        <p:nvSpPr>
          <p:cNvPr id="6" name="Rectangle 5"/>
          <p:cNvSpPr/>
          <p:nvPr/>
        </p:nvSpPr>
        <p:spPr>
          <a:xfrm>
            <a:off x="1045029" y="1544367"/>
            <a:ext cx="9999023" cy="2308324"/>
          </a:xfrm>
          <a:prstGeom prst="rect">
            <a:avLst/>
          </a:prstGeom>
        </p:spPr>
        <p:txBody>
          <a:bodyPr wrap="square">
            <a:spAutoFit/>
          </a:bodyPr>
          <a:lstStyle/>
          <a:p>
            <a:pPr marL="285750" indent="-285750">
              <a:buFont typeface="Arial" panose="020B0604020202020204" pitchFamily="34" charset="0"/>
              <a:buChar char="•"/>
            </a:pPr>
            <a:r>
              <a:rPr lang="en-US" sz="2400" dirty="0" err="1"/>
              <a:t>Tumasjan</a:t>
            </a:r>
            <a:r>
              <a:rPr lang="en-US" sz="2400" dirty="0"/>
              <a:t>, </a:t>
            </a:r>
            <a:r>
              <a:rPr lang="en-US" sz="2400" dirty="0" err="1"/>
              <a:t>Andranik</a:t>
            </a:r>
            <a:r>
              <a:rPr lang="en-US" sz="2400" dirty="0"/>
              <a:t>; </a:t>
            </a:r>
            <a:r>
              <a:rPr lang="en-US" sz="2400" dirty="0" err="1"/>
              <a:t>O.Sprenger</a:t>
            </a:r>
            <a:r>
              <a:rPr lang="en-US" sz="2400" dirty="0"/>
              <a:t>, </a:t>
            </a:r>
            <a:r>
              <a:rPr lang="en-US" sz="2400" dirty="0" err="1"/>
              <a:t>Timm</a:t>
            </a:r>
            <a:r>
              <a:rPr lang="en-US" sz="2400" dirty="0"/>
              <a:t>; </a:t>
            </a:r>
            <a:r>
              <a:rPr lang="en-US" sz="2400" dirty="0" err="1"/>
              <a:t>G.Sandner</a:t>
            </a:r>
            <a:r>
              <a:rPr lang="en-US" sz="2400" dirty="0"/>
              <a:t>, Philipp; </a:t>
            </a:r>
            <a:r>
              <a:rPr lang="en-US" sz="2400" dirty="0" err="1"/>
              <a:t>M.Welpe</a:t>
            </a:r>
            <a:r>
              <a:rPr lang="en-US" sz="2400" dirty="0"/>
              <a:t>, Isabell (2010). "</a:t>
            </a:r>
            <a:r>
              <a:rPr lang="en-US" sz="2400" b="1" dirty="0"/>
              <a:t>Predicting Elections with Twitter: What 140 Characters Reveal about Political Sentiment</a:t>
            </a:r>
            <a:r>
              <a:rPr lang="en-US" sz="2400" dirty="0"/>
              <a:t>". "Proceedings of the Fourth International AAAI Conference on Weblogs and Social Media“</a:t>
            </a:r>
          </a:p>
          <a:p>
            <a:pPr marL="285750" indent="-285750">
              <a:buFont typeface="Arial" panose="020B0604020202020204" pitchFamily="34" charset="0"/>
              <a:buChar char="•"/>
            </a:pPr>
            <a:r>
              <a:rPr lang="en-US" sz="2400" dirty="0">
                <a:hlinkClick r:id="rId2"/>
              </a:rPr>
              <a:t>https://www.aaai.org/ocs/index.php/ICWSM/ICWSM10/paper/viewFile/1441/1852</a:t>
            </a:r>
            <a:endParaRPr lang="en-US" sz="2400" dirty="0"/>
          </a:p>
        </p:txBody>
      </p:sp>
      <p:pic>
        <p:nvPicPr>
          <p:cNvPr id="8" name="Picture 7"/>
          <p:cNvPicPr>
            <a:picLocks noChangeAspect="1"/>
          </p:cNvPicPr>
          <p:nvPr/>
        </p:nvPicPr>
        <p:blipFill>
          <a:blip r:embed="rId3"/>
          <a:stretch>
            <a:fillRect/>
          </a:stretch>
        </p:blipFill>
        <p:spPr>
          <a:xfrm>
            <a:off x="6728761" y="4053576"/>
            <a:ext cx="5206398" cy="2214748"/>
          </a:xfrm>
          <a:prstGeom prst="rect">
            <a:avLst/>
          </a:prstGeom>
        </p:spPr>
      </p:pic>
      <p:pic>
        <p:nvPicPr>
          <p:cNvPr id="9" name="Picture 8"/>
          <p:cNvPicPr>
            <a:picLocks noChangeAspect="1"/>
          </p:cNvPicPr>
          <p:nvPr/>
        </p:nvPicPr>
        <p:blipFill>
          <a:blip r:embed="rId4"/>
          <a:stretch>
            <a:fillRect/>
          </a:stretch>
        </p:blipFill>
        <p:spPr>
          <a:xfrm>
            <a:off x="224126" y="4427649"/>
            <a:ext cx="6257216" cy="1229096"/>
          </a:xfrm>
          <a:prstGeom prst="rect">
            <a:avLst/>
          </a:prstGeom>
        </p:spPr>
      </p:pic>
    </p:spTree>
    <p:extLst>
      <p:ext uri="{BB962C8B-B14F-4D97-AF65-F5344CB8AC3E}">
        <p14:creationId xmlns:p14="http://schemas.microsoft.com/office/powerpoint/2010/main" val="15526402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B9DD3-2DBA-4F6F-ADBF-20CE457F1E00}"/>
              </a:ext>
            </a:extLst>
          </p:cNvPr>
          <p:cNvSpPr>
            <a:spLocks noGrp="1"/>
          </p:cNvSpPr>
          <p:nvPr>
            <p:ph type="title"/>
          </p:nvPr>
        </p:nvSpPr>
        <p:spPr/>
        <p:txBody>
          <a:bodyPr/>
          <a:lstStyle/>
          <a:p>
            <a:r>
              <a:rPr lang="en-US" dirty="0"/>
              <a:t>What is regularization from a high level </a:t>
            </a:r>
          </a:p>
        </p:txBody>
      </p:sp>
      <p:sp>
        <p:nvSpPr>
          <p:cNvPr id="3" name="Content Placeholder 2">
            <a:extLst>
              <a:ext uri="{FF2B5EF4-FFF2-40B4-BE49-F238E27FC236}">
                <a16:creationId xmlns:a16="http://schemas.microsoft.com/office/drawing/2014/main" id="{2CEAFBCF-FACF-4610-8B12-4F26825BAC64}"/>
              </a:ext>
            </a:extLst>
          </p:cNvPr>
          <p:cNvSpPr>
            <a:spLocks noGrp="1"/>
          </p:cNvSpPr>
          <p:nvPr>
            <p:ph idx="1"/>
          </p:nvPr>
        </p:nvSpPr>
        <p:spPr/>
        <p:txBody>
          <a:bodyPr/>
          <a:lstStyle/>
          <a:p>
            <a:r>
              <a:rPr lang="en-US" dirty="0"/>
              <a:t>Regularization starts with the notion that large weights lead to overfitting.</a:t>
            </a:r>
          </a:p>
          <a:p>
            <a:r>
              <a:rPr lang="en-US" dirty="0"/>
              <a:t>Regularization is a mathematical tool to penalize large weights during the training process</a:t>
            </a:r>
          </a:p>
          <a:p>
            <a:r>
              <a:rPr lang="en-US" dirty="0"/>
              <a:t>Essentially, larger weights would normally lead to a lower loss when evaluating the loss function.</a:t>
            </a:r>
          </a:p>
          <a:p>
            <a:r>
              <a:rPr lang="en-US" dirty="0"/>
              <a:t>Regularization adds a fraction weights to the resulting loss such that larger weights yield a higher loss</a:t>
            </a:r>
          </a:p>
          <a:p>
            <a:r>
              <a:rPr lang="en-US" dirty="0"/>
              <a:t>The higher the weights, the higher the loss </a:t>
            </a:r>
          </a:p>
        </p:txBody>
      </p:sp>
    </p:spTree>
    <p:extLst>
      <p:ext uri="{BB962C8B-B14F-4D97-AF65-F5344CB8AC3E}">
        <p14:creationId xmlns:p14="http://schemas.microsoft.com/office/powerpoint/2010/main" val="30759615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Regularized logistic regression</a:t>
            </a:r>
          </a:p>
        </p:txBody>
      </p:sp>
      <p:sp>
        <p:nvSpPr>
          <p:cNvPr id="3" name="Content Placeholder 2"/>
          <p:cNvSpPr>
            <a:spLocks noGrp="1"/>
          </p:cNvSpPr>
          <p:nvPr>
            <p:ph idx="1"/>
          </p:nvPr>
        </p:nvSpPr>
        <p:spPr>
          <a:xfrm>
            <a:off x="838200" y="1825625"/>
            <a:ext cx="10515600" cy="3931231"/>
          </a:xfrm>
        </p:spPr>
        <p:txBody>
          <a:bodyPr/>
          <a:lstStyle/>
          <a:p>
            <a:r>
              <a:rPr lang="en-US" dirty="0"/>
              <a:t>We can instead create a loss function that </a:t>
            </a:r>
            <a:r>
              <a:rPr lang="en-US" i="1" dirty="0"/>
              <a:t>penalizes weights</a:t>
            </a:r>
            <a:r>
              <a:rPr lang="en-US" dirty="0"/>
              <a:t>. </a:t>
            </a:r>
          </a:p>
          <a:p>
            <a:r>
              <a:rPr lang="en-US" dirty="0"/>
              <a:t>This approach is called </a:t>
            </a:r>
            <a:r>
              <a:rPr lang="en-US" i="1" dirty="0"/>
              <a:t>regularization</a:t>
            </a:r>
            <a:r>
              <a:rPr lang="en-US" dirty="0"/>
              <a:t>.</a:t>
            </a:r>
          </a:p>
          <a:p>
            <a:r>
              <a:rPr lang="en-US" dirty="0"/>
              <a:t>There are two main regularization methods, L2 (or ridge) and L1 (or lasso)</a:t>
            </a:r>
          </a:p>
          <a:p>
            <a:r>
              <a:rPr lang="en-US" dirty="0"/>
              <a:t>L2 refers to the L2 Norm</a:t>
            </a:r>
          </a:p>
          <a:p>
            <a:r>
              <a:rPr lang="en-US" dirty="0"/>
              <a:t>L1 refers to the L1 Norm</a:t>
            </a:r>
          </a:p>
        </p:txBody>
      </p:sp>
    </p:spTree>
    <p:extLst>
      <p:ext uri="{BB962C8B-B14F-4D97-AF65-F5344CB8AC3E}">
        <p14:creationId xmlns:p14="http://schemas.microsoft.com/office/powerpoint/2010/main" val="5216470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F4F2F-0821-4086-A49A-D740F560E652}"/>
              </a:ext>
            </a:extLst>
          </p:cNvPr>
          <p:cNvSpPr>
            <a:spLocks noGrp="1"/>
          </p:cNvSpPr>
          <p:nvPr>
            <p:ph type="title"/>
          </p:nvPr>
        </p:nvSpPr>
        <p:spPr/>
        <p:txBody>
          <a:bodyPr/>
          <a:lstStyle/>
          <a:p>
            <a:r>
              <a:rPr lang="en-US" dirty="0"/>
              <a:t>L1 Norm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2DB56B-40E8-481B-81B8-A8AFEE61A2F9}"/>
                  </a:ext>
                </a:extLst>
              </p:cNvPr>
              <p:cNvSpPr>
                <a:spLocks noGrp="1"/>
              </p:cNvSpPr>
              <p:nvPr>
                <p:ph idx="1"/>
              </p:nvPr>
            </p:nvSpPr>
            <p:spPr/>
            <p:txBody>
              <a:bodyPr/>
              <a:lstStyle/>
              <a:p>
                <a:r>
                  <a:rPr lang="en-US" dirty="0"/>
                  <a:t>L</a:t>
                </a:r>
                <a:r>
                  <a:rPr lang="en-US" baseline="30000" dirty="0"/>
                  <a:t>1</a:t>
                </a:r>
                <a:r>
                  <a:rPr lang="en-US" dirty="0"/>
                  <a:t> Norm is sometimes called the taxicab or Manhattan norm because it represents the total distance traveled between the start and end of the vector.</a:t>
                </a:r>
              </a:p>
              <a:p>
                <a:r>
                  <a:rPr lang="en-US" dirty="0"/>
                  <a:t>One of the most common Norms</a:t>
                </a:r>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m:rPr>
                            <m:nor/>
                          </m:rPr>
                          <a:rPr lang="en-US" dirty="0">
                            <a:ea typeface="Cambria Math" panose="02040503050406030204" pitchFamily="18" charset="0"/>
                          </a:rPr>
                          <m:t> </m:t>
                        </m:r>
                        <m:r>
                          <a:rPr lang="en-US" i="1">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oMath>
                </a14:m>
                <a:r>
                  <a:rPr lang="en-US" dirty="0"/>
                  <a:t> |3| + |4| = 7</a:t>
                </a:r>
              </a:p>
            </p:txBody>
          </p:sp>
        </mc:Choice>
        <mc:Fallback xmlns="">
          <p:sp>
            <p:nvSpPr>
              <p:cNvPr id="3" name="Content Placeholder 2">
                <a:extLst>
                  <a:ext uri="{FF2B5EF4-FFF2-40B4-BE49-F238E27FC236}">
                    <a16:creationId xmlns:a16="http://schemas.microsoft.com/office/drawing/2014/main" id="{692DB56B-40E8-481B-81B8-A8AFEE61A2F9}"/>
                  </a:ext>
                </a:extLst>
              </p:cNvPr>
              <p:cNvSpPr>
                <a:spLocks noGrp="1" noRot="1" noChangeAspect="1" noMove="1" noResize="1" noEditPoints="1" noAdjustHandles="1" noChangeArrowheads="1" noChangeShapeType="1" noTextEdit="1"/>
              </p:cNvSpPr>
              <p:nvPr>
                <p:ph idx="1"/>
              </p:nvPr>
            </p:nvSpPr>
            <p:spPr>
              <a:blipFill>
                <a:blip r:embed="rId2"/>
                <a:stretch>
                  <a:fillRect l="-1043" t="-2241" r="-63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B11B9535-D608-4619-9F05-54D272E2AA69}"/>
              </a:ext>
            </a:extLst>
          </p:cNvPr>
          <p:cNvPicPr>
            <a:picLocks noChangeAspect="1"/>
          </p:cNvPicPr>
          <p:nvPr/>
        </p:nvPicPr>
        <p:blipFill>
          <a:blip r:embed="rId3"/>
          <a:stretch>
            <a:fillRect/>
          </a:stretch>
        </p:blipFill>
        <p:spPr>
          <a:xfrm>
            <a:off x="6651191" y="2963429"/>
            <a:ext cx="3286125" cy="2686050"/>
          </a:xfrm>
          <a:prstGeom prst="rect">
            <a:avLst/>
          </a:prstGeom>
        </p:spPr>
      </p:pic>
    </p:spTree>
    <p:extLst>
      <p:ext uri="{BB962C8B-B14F-4D97-AF65-F5344CB8AC3E}">
        <p14:creationId xmlns:p14="http://schemas.microsoft.com/office/powerpoint/2010/main" val="1155748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FC636-2209-4DE6-8864-6D559AB26344}"/>
              </a:ext>
            </a:extLst>
          </p:cNvPr>
          <p:cNvSpPr>
            <a:spLocks noGrp="1"/>
          </p:cNvSpPr>
          <p:nvPr>
            <p:ph type="title"/>
          </p:nvPr>
        </p:nvSpPr>
        <p:spPr/>
        <p:txBody>
          <a:bodyPr/>
          <a:lstStyle/>
          <a:p>
            <a:r>
              <a:rPr lang="en-US" dirty="0"/>
              <a:t>Review: L2 Norm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657363-DB7D-49C5-9D52-E1D5B3202091}"/>
                  </a:ext>
                </a:extLst>
              </p:cNvPr>
              <p:cNvSpPr>
                <a:spLocks noGrp="1"/>
              </p:cNvSpPr>
              <p:nvPr>
                <p:ph idx="1"/>
              </p:nvPr>
            </p:nvSpPr>
            <p:spPr/>
            <p:txBody>
              <a:bodyPr/>
              <a:lstStyle/>
              <a:p>
                <a:r>
                  <a:rPr lang="en-US" dirty="0"/>
                  <a:t>L</a:t>
                </a:r>
                <a:r>
                  <a:rPr lang="en-US" baseline="30000" dirty="0"/>
                  <a:t>2</a:t>
                </a:r>
                <a:r>
                  <a:rPr lang="en-US" dirty="0"/>
                  <a:t> Norm calculates the shortest distance between the start </a:t>
                </a:r>
              </a:p>
              <a:p>
                <a:r>
                  <a:rPr lang="en-US" dirty="0"/>
                  <a:t>Also known as the “Euclidian” Norm</a:t>
                </a:r>
              </a:p>
              <a:p>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m:rPr>
                            <m:nor/>
                          </m:rPr>
                          <a:rPr lang="en-US" dirty="0">
                            <a:ea typeface="Cambria Math" panose="02040503050406030204" pitchFamily="18" charset="0"/>
                          </a:rPr>
                          <m:t> </m:t>
                        </m:r>
                        <m:r>
                          <a:rPr lang="en-US" i="1">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rad>
                      <m:radPr>
                        <m:degHide m:val="on"/>
                        <m:ctrlPr>
                          <a:rPr lang="en-US" b="0" i="1" smtClean="0">
                            <a:latin typeface="Cambria Math" panose="02040503050406030204" pitchFamily="18" charset="0"/>
                            <a:ea typeface="Cambria Math" panose="02040503050406030204" pitchFamily="18" charset="0"/>
                          </a:rPr>
                        </m:ctrlPr>
                      </m:radPr>
                      <m:deg/>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3</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4</m:t>
                            </m:r>
                          </m:e>
                          <m:sup>
                            <m:r>
                              <a:rPr lang="en-US" b="0" i="1" smtClean="0">
                                <a:latin typeface="Cambria Math" panose="02040503050406030204" pitchFamily="18" charset="0"/>
                                <a:ea typeface="Cambria Math" panose="02040503050406030204" pitchFamily="18" charset="0"/>
                              </a:rPr>
                              <m:t>2</m:t>
                            </m:r>
                          </m:sup>
                        </m:sSup>
                      </m:e>
                    </m:rad>
                    <m:r>
                      <a:rPr lang="en-US" b="0" i="1" smtClean="0">
                        <a:latin typeface="Cambria Math" panose="02040503050406030204" pitchFamily="18" charset="0"/>
                        <a:ea typeface="Cambria Math" panose="02040503050406030204" pitchFamily="18" charset="0"/>
                      </a:rPr>
                      <m:t>=5</m:t>
                    </m:r>
                  </m:oMath>
                </a14:m>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1657363-DB7D-49C5-9D52-E1D5B3202091}"/>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BC85EC7C-8E7C-4E01-BF7A-EE7C51527757}"/>
              </a:ext>
            </a:extLst>
          </p:cNvPr>
          <p:cNvPicPr>
            <a:picLocks noChangeAspect="1"/>
          </p:cNvPicPr>
          <p:nvPr/>
        </p:nvPicPr>
        <p:blipFill>
          <a:blip r:embed="rId3"/>
          <a:stretch>
            <a:fillRect/>
          </a:stretch>
        </p:blipFill>
        <p:spPr>
          <a:xfrm>
            <a:off x="5710237" y="3201194"/>
            <a:ext cx="3095625" cy="2247900"/>
          </a:xfrm>
          <a:prstGeom prst="rect">
            <a:avLst/>
          </a:prstGeom>
        </p:spPr>
      </p:pic>
      <p:sp>
        <p:nvSpPr>
          <p:cNvPr id="5" name="TextBox 4">
            <a:extLst>
              <a:ext uri="{FF2B5EF4-FFF2-40B4-BE49-F238E27FC236}">
                <a16:creationId xmlns:a16="http://schemas.microsoft.com/office/drawing/2014/main" id="{CAC53873-1FC3-4709-9439-910194190F59}"/>
              </a:ext>
            </a:extLst>
          </p:cNvPr>
          <p:cNvSpPr txBox="1"/>
          <p:nvPr/>
        </p:nvSpPr>
        <p:spPr>
          <a:xfrm>
            <a:off x="7319682" y="3850341"/>
            <a:ext cx="268942" cy="369332"/>
          </a:xfrm>
          <a:prstGeom prst="rect">
            <a:avLst/>
          </a:prstGeom>
          <a:noFill/>
        </p:spPr>
        <p:txBody>
          <a:bodyPr wrap="square" rtlCol="0">
            <a:spAutoFit/>
          </a:bodyPr>
          <a:lstStyle/>
          <a:p>
            <a:r>
              <a:rPr lang="en-US" dirty="0"/>
              <a:t>5</a:t>
            </a:r>
          </a:p>
        </p:txBody>
      </p:sp>
    </p:spTree>
    <p:extLst>
      <p:ext uri="{BB962C8B-B14F-4D97-AF65-F5344CB8AC3E}">
        <p14:creationId xmlns:p14="http://schemas.microsoft.com/office/powerpoint/2010/main" val="29200786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L2 regularization</a:t>
            </a:r>
          </a:p>
        </p:txBody>
      </p:sp>
      <p:sp>
        <p:nvSpPr>
          <p:cNvPr id="3" name="Content Placeholder 2"/>
          <p:cNvSpPr>
            <a:spLocks noGrp="1"/>
          </p:cNvSpPr>
          <p:nvPr>
            <p:ph idx="1"/>
          </p:nvPr>
        </p:nvSpPr>
        <p:spPr>
          <a:xfrm>
            <a:off x="838200" y="1825626"/>
            <a:ext cx="10515600" cy="4092216"/>
          </a:xfrm>
        </p:spPr>
        <p:txBody>
          <a:bodyPr>
            <a:normAutofit lnSpcReduction="10000"/>
          </a:bodyPr>
          <a:lstStyle/>
          <a:p>
            <a:r>
              <a:rPr lang="en-US" dirty="0"/>
              <a:t>We build an alternative loss function where the weights of the parameters quadratically increases the loss</a:t>
            </a:r>
          </a:p>
          <a:p>
            <a:endParaRPr lang="en-US" dirty="0"/>
          </a:p>
          <a:p>
            <a:endParaRPr lang="en-US" dirty="0"/>
          </a:p>
          <a:p>
            <a:endParaRPr lang="en-US" dirty="0"/>
          </a:p>
          <a:p>
            <a:endParaRPr lang="en-US" dirty="0"/>
          </a:p>
          <a:p>
            <a:r>
              <a:rPr lang="en-US" dirty="0"/>
              <a:t>Think twice about increasing the importance of a word in the prediction if the weight associated with that word is large</a:t>
            </a:r>
          </a:p>
          <a:p>
            <a:r>
              <a:rPr lang="en-US" dirty="0"/>
              <a:t>Includes ALL predictors in the output:  Weights do not shrink to 0</a:t>
            </a:r>
          </a:p>
        </p:txBody>
      </p:sp>
      <p:sp>
        <p:nvSpPr>
          <p:cNvPr id="5" name="Right Brace 4"/>
          <p:cNvSpPr/>
          <p:nvPr/>
        </p:nvSpPr>
        <p:spPr>
          <a:xfrm rot="5400000">
            <a:off x="6231202" y="2393302"/>
            <a:ext cx="191989" cy="3135104"/>
          </a:xfrm>
          <a:prstGeom prst="rightBrace">
            <a:avLst>
              <a:gd name="adj1" fmla="val 8333"/>
              <a:gd name="adj2" fmla="val 49346"/>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5105717" y="4019999"/>
            <a:ext cx="2472536" cy="369332"/>
          </a:xfrm>
          <a:prstGeom prst="rect">
            <a:avLst/>
          </a:prstGeom>
          <a:noFill/>
        </p:spPr>
        <p:txBody>
          <a:bodyPr wrap="none" rtlCol="0">
            <a:spAutoFit/>
          </a:bodyPr>
          <a:lstStyle/>
          <a:p>
            <a:pPr algn="ctr"/>
            <a:r>
              <a:rPr lang="en-US" dirty="0"/>
              <a:t>How well we fit the data</a:t>
            </a:r>
          </a:p>
        </p:txBody>
      </p:sp>
      <p:sp>
        <p:nvSpPr>
          <p:cNvPr id="7" name="Right Brace 6"/>
          <p:cNvSpPr/>
          <p:nvPr/>
        </p:nvSpPr>
        <p:spPr>
          <a:xfrm rot="5400000">
            <a:off x="8610660" y="3696894"/>
            <a:ext cx="191989" cy="438957"/>
          </a:xfrm>
          <a:prstGeom prst="rightBrace">
            <a:avLst>
              <a:gd name="adj1" fmla="val 8333"/>
              <a:gd name="adj2" fmla="val 49346"/>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8038511" y="4025344"/>
            <a:ext cx="1931106" cy="307777"/>
          </a:xfrm>
          <a:prstGeom prst="rect">
            <a:avLst/>
          </a:prstGeom>
          <a:noFill/>
        </p:spPr>
        <p:txBody>
          <a:bodyPr wrap="none" rtlCol="0">
            <a:spAutoFit/>
          </a:bodyPr>
          <a:lstStyle/>
          <a:p>
            <a:pPr algn="ctr"/>
            <a:r>
              <a:rPr lang="en-US" sz="1400" dirty="0"/>
              <a:t>Sum of weights squared</a:t>
            </a:r>
          </a:p>
        </p:txBody>
      </p:sp>
      <p:pic>
        <p:nvPicPr>
          <p:cNvPr id="9" name="Picture 8">
            <a:extLst>
              <a:ext uri="{FF2B5EF4-FFF2-40B4-BE49-F238E27FC236}">
                <a16:creationId xmlns:a16="http://schemas.microsoft.com/office/drawing/2014/main" id="{7AD4641B-AA15-734D-8237-6772CB8C3D34}"/>
              </a:ext>
            </a:extLst>
          </p:cNvPr>
          <p:cNvPicPr>
            <a:picLocks noChangeAspect="1"/>
          </p:cNvPicPr>
          <p:nvPr/>
        </p:nvPicPr>
        <p:blipFill>
          <a:blip r:embed="rId2"/>
          <a:stretch>
            <a:fillRect/>
          </a:stretch>
        </p:blipFill>
        <p:spPr>
          <a:xfrm>
            <a:off x="3132667" y="3076141"/>
            <a:ext cx="5926666" cy="705718"/>
          </a:xfrm>
          <a:prstGeom prst="rect">
            <a:avLst/>
          </a:prstGeom>
        </p:spPr>
      </p:pic>
    </p:spTree>
    <p:extLst>
      <p:ext uri="{BB962C8B-B14F-4D97-AF65-F5344CB8AC3E}">
        <p14:creationId xmlns:p14="http://schemas.microsoft.com/office/powerpoint/2010/main" val="116476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4987299"/>
          </a:xfrm>
        </p:spPr>
        <p:txBody>
          <a:bodyPr>
            <a:normAutofit/>
          </a:bodyPr>
          <a:lstStyle/>
          <a:p>
            <a:r>
              <a:rPr lang="en-US" dirty="0"/>
              <a:t>One problem with L2 regularization is that weights don’t shrink to 0.</a:t>
            </a:r>
          </a:p>
          <a:p>
            <a:r>
              <a:rPr lang="en-US" dirty="0"/>
              <a:t>This is undesirable because intuitively some features do not matter</a:t>
            </a:r>
          </a:p>
          <a:p>
            <a:r>
              <a:rPr lang="en-US" dirty="0"/>
              <a:t>L1 can shrink weights to 0 thus performing feature selection</a:t>
            </a:r>
          </a:p>
          <a:p>
            <a:r>
              <a:rPr lang="en-US" dirty="0"/>
              <a:t>L1 prevents this by imposing the following loss function</a:t>
            </a:r>
          </a:p>
          <a:p>
            <a:endParaRPr lang="en-US" dirty="0"/>
          </a:p>
          <a:p>
            <a:endParaRPr lang="en-US" dirty="0"/>
          </a:p>
          <a:p>
            <a:endParaRPr lang="en-US" dirty="0"/>
          </a:p>
          <a:p>
            <a:endParaRPr lang="en-US" dirty="0"/>
          </a:p>
          <a:p>
            <a:r>
              <a:rPr lang="en-US" dirty="0"/>
              <a:t>We penalize learning by the absolute value of the weight.</a:t>
            </a:r>
          </a:p>
        </p:txBody>
      </p:sp>
      <p:sp>
        <p:nvSpPr>
          <p:cNvPr id="2" name="Title 1"/>
          <p:cNvSpPr>
            <a:spLocks noGrp="1"/>
          </p:cNvSpPr>
          <p:nvPr>
            <p:ph type="title"/>
          </p:nvPr>
        </p:nvSpPr>
        <p:spPr/>
        <p:txBody>
          <a:bodyPr/>
          <a:lstStyle/>
          <a:p>
            <a:r>
              <a:rPr lang="en-US" dirty="0"/>
              <a:t>L1 regularization</a:t>
            </a:r>
          </a:p>
        </p:txBody>
      </p:sp>
      <p:sp>
        <p:nvSpPr>
          <p:cNvPr id="5" name="Right Brace 4"/>
          <p:cNvSpPr/>
          <p:nvPr/>
        </p:nvSpPr>
        <p:spPr>
          <a:xfrm rot="5400000">
            <a:off x="6231202" y="3591037"/>
            <a:ext cx="191989" cy="3135104"/>
          </a:xfrm>
          <a:prstGeom prst="rightBrace">
            <a:avLst>
              <a:gd name="adj1" fmla="val 8333"/>
              <a:gd name="adj2" fmla="val 49346"/>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5105718" y="5217734"/>
            <a:ext cx="2472536" cy="369332"/>
          </a:xfrm>
          <a:prstGeom prst="rect">
            <a:avLst/>
          </a:prstGeom>
          <a:noFill/>
        </p:spPr>
        <p:txBody>
          <a:bodyPr wrap="none" rtlCol="0">
            <a:spAutoFit/>
          </a:bodyPr>
          <a:lstStyle/>
          <a:p>
            <a:pPr algn="ctr"/>
            <a:r>
              <a:rPr lang="en-US" dirty="0"/>
              <a:t>How well we fit the data</a:t>
            </a:r>
          </a:p>
        </p:txBody>
      </p:sp>
      <p:sp>
        <p:nvSpPr>
          <p:cNvPr id="7" name="Right Brace 6"/>
          <p:cNvSpPr/>
          <p:nvPr/>
        </p:nvSpPr>
        <p:spPr>
          <a:xfrm rot="5400000">
            <a:off x="8610660" y="4894629"/>
            <a:ext cx="191989" cy="438957"/>
          </a:xfrm>
          <a:prstGeom prst="rightBrace">
            <a:avLst>
              <a:gd name="adj1" fmla="val 8333"/>
              <a:gd name="adj2" fmla="val 49346"/>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7994448" y="5191150"/>
            <a:ext cx="1931106" cy="307777"/>
          </a:xfrm>
          <a:prstGeom prst="rect">
            <a:avLst/>
          </a:prstGeom>
          <a:noFill/>
        </p:spPr>
        <p:txBody>
          <a:bodyPr wrap="none" rtlCol="0">
            <a:spAutoFit/>
          </a:bodyPr>
          <a:lstStyle/>
          <a:p>
            <a:pPr algn="ctr"/>
            <a:r>
              <a:rPr lang="en-US" sz="1400" dirty="0"/>
              <a:t>Sum of weights squared</a:t>
            </a:r>
          </a:p>
        </p:txBody>
      </p:sp>
      <p:pic>
        <p:nvPicPr>
          <p:cNvPr id="4" name="Picture 3">
            <a:extLst>
              <a:ext uri="{FF2B5EF4-FFF2-40B4-BE49-F238E27FC236}">
                <a16:creationId xmlns:a16="http://schemas.microsoft.com/office/drawing/2014/main" id="{AD09F025-1A58-BE49-8D24-22820A30EA8D}"/>
              </a:ext>
            </a:extLst>
          </p:cNvPr>
          <p:cNvPicPr>
            <a:picLocks noChangeAspect="1"/>
          </p:cNvPicPr>
          <p:nvPr/>
        </p:nvPicPr>
        <p:blipFill>
          <a:blip r:embed="rId2"/>
          <a:stretch>
            <a:fillRect/>
          </a:stretch>
        </p:blipFill>
        <p:spPr>
          <a:xfrm>
            <a:off x="3570667" y="4382403"/>
            <a:ext cx="5389334" cy="606456"/>
          </a:xfrm>
          <a:prstGeom prst="rect">
            <a:avLst/>
          </a:prstGeom>
        </p:spPr>
      </p:pic>
    </p:spTree>
    <p:extLst>
      <p:ext uri="{BB962C8B-B14F-4D97-AF65-F5344CB8AC3E}">
        <p14:creationId xmlns:p14="http://schemas.microsoft.com/office/powerpoint/2010/main" val="20204375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Elastic net regularization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703964"/>
              </a:xfrm>
            </p:spPr>
            <p:txBody>
              <a:bodyPr>
                <a:normAutofit/>
              </a:bodyPr>
              <a:lstStyle/>
              <a:p>
                <a:r>
                  <a:rPr lang="en-US" dirty="0"/>
                  <a:t>We would like to have a combination of L1 and L2.</a:t>
                </a:r>
              </a:p>
              <a:p>
                <a:r>
                  <a:rPr lang="en-US" dirty="0"/>
                  <a:t>This is called Elastic Net regularization</a:t>
                </a:r>
              </a:p>
              <a:p>
                <a:endParaRPr lang="en-US" dirty="0"/>
              </a:p>
              <a:p>
                <a:endParaRPr lang="en-US" dirty="0"/>
              </a:p>
              <a:p>
                <a:endParaRPr lang="en-US" dirty="0"/>
              </a:p>
              <a:p>
                <a14:m>
                  <m:oMath xmlns:m="http://schemas.openxmlformats.org/officeDocument/2006/math">
                    <m:r>
                      <a:rPr lang="en-US" b="0" i="1" smtClean="0">
                        <a:latin typeface="Cambria Math" charset="0"/>
                      </a:rPr>
                      <m:t>𝛼</m:t>
                    </m:r>
                  </m:oMath>
                </a14:m>
                <a:r>
                  <a:rPr lang="en-US" dirty="0"/>
                  <a:t> controls how much L1 vs L2</a:t>
                </a:r>
              </a:p>
              <a:p>
                <a:r>
                  <a:rPr lang="en-US" dirty="0"/>
                  <a:t>We now have a </a:t>
                </a:r>
                <a:r>
                  <a:rPr lang="en-US" b="1" dirty="0"/>
                  <a:t>family of models</a:t>
                </a:r>
                <a:r>
                  <a:rPr lang="en-US" dirty="0"/>
                  <a:t> controlled by </a:t>
                </a:r>
                <a14:m>
                  <m:oMath xmlns:m="http://schemas.openxmlformats.org/officeDocument/2006/math">
                    <m:r>
                      <a:rPr lang="en-US" i="1">
                        <a:latin typeface="Cambria Math" charset="0"/>
                      </a:rPr>
                      <m:t>𝛼</m:t>
                    </m:r>
                  </m:oMath>
                </a14:m>
                <a:r>
                  <a:rPr lang="en-US" dirty="0"/>
                  <a:t> and </a:t>
                </a:r>
                <a14:m>
                  <m:oMath xmlns:m="http://schemas.openxmlformats.org/officeDocument/2006/math">
                    <m:r>
                      <a:rPr lang="en-US" b="0" i="1" smtClean="0">
                        <a:latin typeface="Cambria Math" charset="0"/>
                      </a:rPr>
                      <m:t>𝜆</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703964"/>
              </a:xfrm>
              <a:blipFill>
                <a:blip r:embed="rId2"/>
                <a:stretch>
                  <a:fillRect l="-1043" t="-207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27622E7-3125-DD40-AD96-902E819A10F9}"/>
              </a:ext>
            </a:extLst>
          </p:cNvPr>
          <p:cNvPicPr>
            <a:picLocks noChangeAspect="1"/>
          </p:cNvPicPr>
          <p:nvPr/>
        </p:nvPicPr>
        <p:blipFill>
          <a:blip r:embed="rId3"/>
          <a:stretch>
            <a:fillRect/>
          </a:stretch>
        </p:blipFill>
        <p:spPr>
          <a:xfrm>
            <a:off x="931333" y="3184431"/>
            <a:ext cx="9719734" cy="993176"/>
          </a:xfrm>
          <a:prstGeom prst="rect">
            <a:avLst/>
          </a:prstGeom>
        </p:spPr>
      </p:pic>
    </p:spTree>
    <p:extLst>
      <p:ext uri="{BB962C8B-B14F-4D97-AF65-F5344CB8AC3E}">
        <p14:creationId xmlns:p14="http://schemas.microsoft.com/office/powerpoint/2010/main" val="8054084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Elastic net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703964"/>
              </a:xfrm>
            </p:spPr>
            <p:txBody>
              <a:bodyPr>
                <a:normAutofit/>
              </a:bodyPr>
              <a:lstStyle/>
              <a:p>
                <a:r>
                  <a:rPr lang="en-US" dirty="0"/>
                  <a:t>We apply elastic net logistic regression to sentiment prediction using </a:t>
                </a:r>
                <a14:m>
                  <m:oMath xmlns:m="http://schemas.openxmlformats.org/officeDocument/2006/math">
                    <m:r>
                      <a:rPr lang="en-US" i="1">
                        <a:latin typeface="Cambria Math" charset="0"/>
                      </a:rPr>
                      <m:t>𝛼</m:t>
                    </m:r>
                    <m:r>
                      <a:rPr lang="en-US" b="0" i="1" smtClean="0">
                        <a:latin typeface="Cambria Math" charset="0"/>
                      </a:rPr>
                      <m:t>=0.3</m:t>
                    </m:r>
                  </m:oMath>
                </a14:m>
                <a:r>
                  <a:rPr lang="en-US" dirty="0"/>
                  <a:t> (30% L1, 70% L2) and </a:t>
                </a:r>
                <a14:m>
                  <m:oMath xmlns:m="http://schemas.openxmlformats.org/officeDocument/2006/math">
                    <m:r>
                      <a:rPr lang="en-US" i="1">
                        <a:latin typeface="Cambria Math" charset="0"/>
                      </a:rPr>
                      <m:t>𝜆</m:t>
                    </m:r>
                    <m:r>
                      <a:rPr lang="en-US" b="0" i="1" smtClean="0">
                        <a:latin typeface="Cambria Math" charset="0"/>
                      </a:rPr>
                      <m:t>=0.02</m:t>
                    </m:r>
                  </m:oMath>
                </a14:m>
                <a:endParaRPr lang="en-US" dirty="0"/>
              </a:p>
              <a:p>
                <a:r>
                  <a:rPr lang="en-US" dirty="0"/>
                  <a:t>Performance on validation set:</a:t>
                </a:r>
              </a:p>
              <a:p>
                <a:endParaRPr lang="en-US" dirty="0"/>
              </a:p>
              <a:p>
                <a:endParaRPr lang="en-US" dirty="0"/>
              </a:p>
              <a:p>
                <a:endParaRPr lang="en-US" dirty="0"/>
              </a:p>
              <a:p>
                <a:r>
                  <a:rPr lang="en-US" dirty="0"/>
                  <a:t>We improved performance from regularized logistic regression from 84% to 87%.</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703964"/>
              </a:xfrm>
              <a:blipFill>
                <a:blip r:embed="rId2"/>
                <a:stretch>
                  <a:fillRect l="-1043" t="-2073"/>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3803650" y="3378558"/>
            <a:ext cx="4584700" cy="1066800"/>
          </a:xfrm>
          <a:prstGeom prst="rect">
            <a:avLst/>
          </a:prstGeom>
        </p:spPr>
      </p:pic>
    </p:spTree>
    <p:extLst>
      <p:ext uri="{BB962C8B-B14F-4D97-AF65-F5344CB8AC3E}">
        <p14:creationId xmlns:p14="http://schemas.microsoft.com/office/powerpoint/2010/main" val="2254774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Word-level sentiments</a:t>
            </a:r>
          </a:p>
        </p:txBody>
      </p:sp>
      <p:sp>
        <p:nvSpPr>
          <p:cNvPr id="3" name="Content Placeholder 2"/>
          <p:cNvSpPr>
            <a:spLocks noGrp="1"/>
          </p:cNvSpPr>
          <p:nvPr>
            <p:ph idx="1"/>
          </p:nvPr>
        </p:nvSpPr>
        <p:spPr>
          <a:xfrm>
            <a:off x="838200" y="1825625"/>
            <a:ext cx="10515600" cy="569845"/>
          </a:xfrm>
        </p:spPr>
        <p:txBody>
          <a:bodyPr>
            <a:normAutofit/>
          </a:bodyPr>
          <a:lstStyle/>
          <a:p>
            <a:r>
              <a:rPr lang="en-US" dirty="0"/>
              <a:t>The most negative words:</a:t>
            </a:r>
          </a:p>
        </p:txBody>
      </p:sp>
      <p:pic>
        <p:nvPicPr>
          <p:cNvPr id="4" name="Picture 3"/>
          <p:cNvPicPr>
            <a:picLocks noChangeAspect="1"/>
          </p:cNvPicPr>
          <p:nvPr/>
        </p:nvPicPr>
        <p:blipFill>
          <a:blip r:embed="rId2"/>
          <a:stretch>
            <a:fillRect/>
          </a:stretch>
        </p:blipFill>
        <p:spPr>
          <a:xfrm>
            <a:off x="6808300" y="1759956"/>
            <a:ext cx="2377018" cy="4835301"/>
          </a:xfrm>
          <a:prstGeom prst="rect">
            <a:avLst/>
          </a:prstGeom>
        </p:spPr>
      </p:pic>
      <p:cxnSp>
        <p:nvCxnSpPr>
          <p:cNvPr id="7" name="Straight Arrow Connector 6"/>
          <p:cNvCxnSpPr/>
          <p:nvPr/>
        </p:nvCxnSpPr>
        <p:spPr>
          <a:xfrm flipV="1">
            <a:off x="4997003" y="2279561"/>
            <a:ext cx="1811297" cy="1957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997003" y="4507606"/>
            <a:ext cx="1811297" cy="115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094705" y="4110438"/>
            <a:ext cx="3803926" cy="646331"/>
          </a:xfrm>
          <a:prstGeom prst="rect">
            <a:avLst/>
          </a:prstGeom>
          <a:noFill/>
        </p:spPr>
        <p:txBody>
          <a:bodyPr wrap="none" rtlCol="0">
            <a:spAutoFit/>
          </a:bodyPr>
          <a:lstStyle/>
          <a:p>
            <a:pPr algn="ctr"/>
            <a:r>
              <a:rPr lang="en-US" dirty="0"/>
              <a:t>“worst” is more negative than “worse”</a:t>
            </a:r>
          </a:p>
          <a:p>
            <a:pPr algn="ctr"/>
            <a:r>
              <a:rPr lang="en-US" dirty="0"/>
              <a:t>(makes sense)</a:t>
            </a:r>
          </a:p>
        </p:txBody>
      </p:sp>
    </p:spTree>
    <p:extLst>
      <p:ext uri="{BB962C8B-B14F-4D97-AF65-F5344CB8AC3E}">
        <p14:creationId xmlns:p14="http://schemas.microsoft.com/office/powerpoint/2010/main" val="16340889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Word-level sentiments</a:t>
            </a:r>
          </a:p>
        </p:txBody>
      </p:sp>
      <p:sp>
        <p:nvSpPr>
          <p:cNvPr id="3" name="Content Placeholder 2"/>
          <p:cNvSpPr>
            <a:spLocks noGrp="1"/>
          </p:cNvSpPr>
          <p:nvPr>
            <p:ph idx="1"/>
          </p:nvPr>
        </p:nvSpPr>
        <p:spPr>
          <a:xfrm>
            <a:off x="838200" y="1825625"/>
            <a:ext cx="10515600" cy="569845"/>
          </a:xfrm>
        </p:spPr>
        <p:txBody>
          <a:bodyPr>
            <a:normAutofit/>
          </a:bodyPr>
          <a:lstStyle/>
          <a:p>
            <a:r>
              <a:rPr lang="en-US" dirty="0"/>
              <a:t>The most positive words:</a:t>
            </a:r>
          </a:p>
        </p:txBody>
      </p:sp>
      <p:pic>
        <p:nvPicPr>
          <p:cNvPr id="5" name="Picture 4"/>
          <p:cNvPicPr>
            <a:picLocks noChangeAspect="1"/>
          </p:cNvPicPr>
          <p:nvPr/>
        </p:nvPicPr>
        <p:blipFill>
          <a:blip r:embed="rId2"/>
          <a:stretch>
            <a:fillRect/>
          </a:stretch>
        </p:blipFill>
        <p:spPr>
          <a:xfrm>
            <a:off x="6906672" y="1345842"/>
            <a:ext cx="2403624" cy="5512158"/>
          </a:xfrm>
          <a:prstGeom prst="rect">
            <a:avLst/>
          </a:prstGeom>
        </p:spPr>
      </p:pic>
    </p:spTree>
    <p:extLst>
      <p:ext uri="{BB962C8B-B14F-4D97-AF65-F5344CB8AC3E}">
        <p14:creationId xmlns:p14="http://schemas.microsoft.com/office/powerpoint/2010/main" val="2088810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Sentiment Analysis problem</a:t>
            </a:r>
          </a:p>
        </p:txBody>
      </p:sp>
      <p:sp>
        <p:nvSpPr>
          <p:cNvPr id="6" name="Content Placeholder 5"/>
          <p:cNvSpPr>
            <a:spLocks noGrp="1"/>
          </p:cNvSpPr>
          <p:nvPr>
            <p:ph idx="1"/>
          </p:nvPr>
        </p:nvSpPr>
        <p:spPr/>
        <p:txBody>
          <a:bodyPr/>
          <a:lstStyle/>
          <a:p>
            <a:r>
              <a:rPr lang="en-US" dirty="0"/>
              <a:t>From Wikipedia:</a:t>
            </a:r>
            <a:br>
              <a:rPr lang="en-US" dirty="0"/>
            </a:br>
            <a:br>
              <a:rPr lang="en-US" dirty="0"/>
            </a:br>
            <a:br>
              <a:rPr lang="en-US" dirty="0"/>
            </a:br>
            <a:r>
              <a:rPr lang="en-US" i="1" dirty="0"/>
              <a:t>Sentiment analysis refers to the use of natural language processing, text analysis and computational linguistics to identify and extract </a:t>
            </a:r>
            <a:r>
              <a:rPr lang="en-US" b="1" i="1" dirty="0"/>
              <a:t>subjective information</a:t>
            </a:r>
            <a:r>
              <a:rPr lang="en-US" i="1" dirty="0"/>
              <a:t> in source materials.</a:t>
            </a:r>
          </a:p>
        </p:txBody>
      </p:sp>
    </p:spTree>
    <p:extLst>
      <p:ext uri="{BB962C8B-B14F-4D97-AF65-F5344CB8AC3E}">
        <p14:creationId xmlns:p14="http://schemas.microsoft.com/office/powerpoint/2010/main" val="36950284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Automatic feature selection with L1</a:t>
            </a:r>
          </a:p>
        </p:txBody>
      </p:sp>
      <p:sp>
        <p:nvSpPr>
          <p:cNvPr id="3" name="Content Placeholder 2"/>
          <p:cNvSpPr>
            <a:spLocks noGrp="1"/>
          </p:cNvSpPr>
          <p:nvPr>
            <p:ph idx="1"/>
          </p:nvPr>
        </p:nvSpPr>
        <p:spPr>
          <a:xfrm>
            <a:off x="838200" y="1825625"/>
            <a:ext cx="10515600" cy="962651"/>
          </a:xfrm>
        </p:spPr>
        <p:txBody>
          <a:bodyPr>
            <a:normAutofit/>
          </a:bodyPr>
          <a:lstStyle/>
          <a:p>
            <a:r>
              <a:rPr lang="en-US" dirty="0"/>
              <a:t>This model has 25554 features with exactly zero weight! (95% of features)</a:t>
            </a:r>
          </a:p>
        </p:txBody>
      </p:sp>
      <p:pic>
        <p:nvPicPr>
          <p:cNvPr id="6" name="Picture 5"/>
          <p:cNvPicPr>
            <a:picLocks noChangeAspect="1"/>
          </p:cNvPicPr>
          <p:nvPr/>
        </p:nvPicPr>
        <p:blipFill>
          <a:blip r:embed="rId2"/>
          <a:stretch>
            <a:fillRect/>
          </a:stretch>
        </p:blipFill>
        <p:spPr>
          <a:xfrm>
            <a:off x="5090593" y="2485623"/>
            <a:ext cx="1486395" cy="4262192"/>
          </a:xfrm>
          <a:prstGeom prst="rect">
            <a:avLst/>
          </a:prstGeom>
        </p:spPr>
      </p:pic>
    </p:spTree>
    <p:extLst>
      <p:ext uri="{BB962C8B-B14F-4D97-AF65-F5344CB8AC3E}">
        <p14:creationId xmlns:p14="http://schemas.microsoft.com/office/powerpoint/2010/main" val="13671653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Grid Search: How we choose </a:t>
                </a:r>
                <a14:m>
                  <m:oMath xmlns:m="http://schemas.openxmlformats.org/officeDocument/2006/math">
                    <m:r>
                      <a:rPr lang="en-US" i="1">
                        <a:latin typeface="Cambria Math" charset="0"/>
                      </a:rPr>
                      <m:t>𝛼</m:t>
                    </m:r>
                  </m:oMath>
                </a14:m>
                <a:r>
                  <a:rPr lang="en-US" dirty="0"/>
                  <a:t> and </a:t>
                </a:r>
                <a14:m>
                  <m:oMath xmlns:m="http://schemas.openxmlformats.org/officeDocument/2006/math">
                    <m:r>
                      <a:rPr lang="en-US" i="1">
                        <a:latin typeface="Cambria Math" charset="0"/>
                      </a:rPr>
                      <m:t>𝜆</m:t>
                    </m:r>
                  </m:oMath>
                </a14:m>
                <a:r>
                  <a:rPr lang="en-US" dirty="0"/>
                  <a:t>?</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774798"/>
              </a:xfrm>
            </p:spPr>
            <p:txBody>
              <a:bodyPr>
                <a:normAutofit lnSpcReduction="10000"/>
              </a:bodyPr>
              <a:lstStyle/>
              <a:p>
                <a:r>
                  <a:rPr lang="en-US" dirty="0"/>
                  <a:t>To be more formal, we should run an experiment through a grid of </a:t>
                </a:r>
                <a14:m>
                  <m:oMath xmlns:m="http://schemas.openxmlformats.org/officeDocument/2006/math">
                    <m:r>
                      <a:rPr lang="en-US" i="1">
                        <a:latin typeface="Cambria Math" charset="0"/>
                      </a:rPr>
                      <m:t>𝛼</m:t>
                    </m:r>
                  </m:oMath>
                </a14:m>
                <a:r>
                  <a:rPr lang="en-US" dirty="0"/>
                  <a:t> and </a:t>
                </a:r>
                <a14:m>
                  <m:oMath xmlns:m="http://schemas.openxmlformats.org/officeDocument/2006/math">
                    <m:r>
                      <a:rPr lang="en-US" i="1">
                        <a:latin typeface="Cambria Math" charset="0"/>
                      </a:rPr>
                      <m:t>𝜆</m:t>
                    </m:r>
                  </m:oMath>
                </a14:m>
                <a:r>
                  <a:rPr lang="en-US" dirty="0"/>
                  <a:t> values</a:t>
                </a:r>
              </a:p>
              <a:p>
                <a:r>
                  <a:rPr lang="en-US" dirty="0"/>
                  <a:t>We run </a:t>
                </a:r>
                <a14:m>
                  <m:oMath xmlns:m="http://schemas.openxmlformats.org/officeDocument/2006/math">
                    <m:r>
                      <a:rPr lang="en-US" b="0" i="1" smtClean="0">
                        <a:latin typeface="Cambria Math" charset="0"/>
                      </a:rPr>
                      <m:t>𝜆</m:t>
                    </m:r>
                    <m:r>
                      <a:rPr lang="en-US" b="0" i="1" smtClean="0">
                        <a:latin typeface="Cambria Math" charset="0"/>
                      </a:rPr>
                      <m:t>∈</m:t>
                    </m:r>
                    <m:d>
                      <m:dPr>
                        <m:begChr m:val="{"/>
                        <m:endChr m:val="}"/>
                        <m:ctrlPr>
                          <a:rPr lang="en-US" b="0" i="1" smtClean="0">
                            <a:latin typeface="Cambria Math" panose="02040503050406030204" pitchFamily="18" charset="0"/>
                          </a:rPr>
                        </m:ctrlPr>
                      </m:dPr>
                      <m:e>
                        <m:r>
                          <a:rPr lang="en-US" b="0" i="1" smtClean="0">
                            <a:latin typeface="Cambria Math" charset="0"/>
                          </a:rPr>
                          <m:t>0, 0.01, 0.02</m:t>
                        </m:r>
                      </m:e>
                    </m:d>
                  </m:oMath>
                </a14:m>
                <a:r>
                  <a:rPr lang="en-US" dirty="0"/>
                  <a:t> and </a:t>
                </a:r>
                <a14:m>
                  <m:oMath xmlns:m="http://schemas.openxmlformats.org/officeDocument/2006/math">
                    <m:r>
                      <a:rPr lang="en-US" b="0" i="1" smtClean="0">
                        <a:latin typeface="Cambria Math" charset="0"/>
                      </a:rPr>
                      <m:t>𝛼</m:t>
                    </m:r>
                    <m:r>
                      <a:rPr lang="en-US" i="1">
                        <a:latin typeface="Cambria Math" charset="0"/>
                      </a:rPr>
                      <m:t>∈</m:t>
                    </m:r>
                    <m:d>
                      <m:dPr>
                        <m:begChr m:val="{"/>
                        <m:endChr m:val="}"/>
                        <m:ctrlPr>
                          <a:rPr lang="en-US" i="1">
                            <a:latin typeface="Cambria Math" panose="02040503050406030204" pitchFamily="18" charset="0"/>
                          </a:rPr>
                        </m:ctrlPr>
                      </m:dPr>
                      <m:e>
                        <m:r>
                          <a:rPr lang="en-US" i="1">
                            <a:latin typeface="Cambria Math" charset="0"/>
                          </a:rPr>
                          <m:t>0, 0.</m:t>
                        </m:r>
                        <m:r>
                          <a:rPr lang="en-US" b="0" i="1" smtClean="0">
                            <a:latin typeface="Cambria Math" charset="0"/>
                          </a:rPr>
                          <m:t>2</m:t>
                        </m:r>
                        <m:r>
                          <a:rPr lang="en-US" i="1">
                            <a:latin typeface="Cambria Math" charset="0"/>
                          </a:rPr>
                          <m:t>, 0.</m:t>
                        </m:r>
                        <m:r>
                          <a:rPr lang="en-US" b="0" i="1" smtClean="0">
                            <a:latin typeface="Cambria Math" charset="0"/>
                          </a:rPr>
                          <m:t>4</m:t>
                        </m:r>
                      </m:e>
                    </m:d>
                  </m:oMath>
                </a14:m>
                <a:endParaRPr lang="en-US" dirty="0"/>
              </a:p>
              <a:p>
                <a:r>
                  <a:rPr lang="en-US" dirty="0"/>
                  <a:t>We found the best parameter to be </a:t>
                </a:r>
                <a14:m>
                  <m:oMath xmlns:m="http://schemas.openxmlformats.org/officeDocument/2006/math">
                    <m:r>
                      <a:rPr lang="en-US" i="1">
                        <a:latin typeface="Cambria Math" charset="0"/>
                      </a:rPr>
                      <m:t>𝛼</m:t>
                    </m:r>
                    <m:r>
                      <a:rPr lang="en-US" b="0" i="1" smtClean="0">
                        <a:latin typeface="Cambria Math" charset="0"/>
                      </a:rPr>
                      <m:t>=0.2</m:t>
                    </m:r>
                  </m:oMath>
                </a14:m>
                <a:r>
                  <a:rPr lang="en-US" dirty="0"/>
                  <a:t> and </a:t>
                </a:r>
                <a14:m>
                  <m:oMath xmlns:m="http://schemas.openxmlformats.org/officeDocument/2006/math">
                    <m:r>
                      <a:rPr lang="en-US" i="1">
                        <a:latin typeface="Cambria Math" charset="0"/>
                      </a:rPr>
                      <m:t>𝜆</m:t>
                    </m:r>
                    <m:r>
                      <a:rPr lang="en-US" b="0" i="1" smtClean="0">
                        <a:latin typeface="Cambria Math" charset="0"/>
                      </a:rPr>
                      <m:t>=0.01</m:t>
                    </m:r>
                  </m:oMath>
                </a14:m>
                <a:endParaRPr lang="en-US" dirty="0"/>
              </a:p>
              <a:p>
                <a:r>
                  <a:rPr lang="en-US" dirty="0"/>
                  <a:t>Final, accuracy:</a:t>
                </a:r>
              </a:p>
              <a:p>
                <a:endParaRPr lang="en-US" dirty="0"/>
              </a:p>
              <a:p>
                <a:endParaRPr lang="en-US" dirty="0"/>
              </a:p>
              <a:p>
                <a:endParaRPr lang="en-US" dirty="0"/>
              </a:p>
              <a:p>
                <a:r>
                  <a:rPr lang="en-US" dirty="0"/>
                  <a:t>So we went from 73% using a simple as possible approach, to 83% (unregularized), 86% (regularized), to 87% (regularized grid search)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774798"/>
              </a:xfrm>
              <a:blipFill>
                <a:blip r:embed="rId3"/>
                <a:stretch>
                  <a:fillRect l="-1043" t="-2806"/>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4972050" y="4144940"/>
            <a:ext cx="2247900" cy="1079500"/>
          </a:xfrm>
          <a:prstGeom prst="rect">
            <a:avLst/>
          </a:prstGeom>
        </p:spPr>
      </p:pic>
    </p:spTree>
    <p:extLst>
      <p:ext uri="{BB962C8B-B14F-4D97-AF65-F5344CB8AC3E}">
        <p14:creationId xmlns:p14="http://schemas.microsoft.com/office/powerpoint/2010/main" val="15158134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should we report the final performance of our case study?</a:t>
            </a:r>
          </a:p>
        </p:txBody>
      </p:sp>
      <p:sp>
        <p:nvSpPr>
          <p:cNvPr id="3" name="Content Placeholder 2"/>
          <p:cNvSpPr>
            <a:spLocks noGrp="1"/>
          </p:cNvSpPr>
          <p:nvPr>
            <p:ph idx="1"/>
          </p:nvPr>
        </p:nvSpPr>
        <p:spPr>
          <a:xfrm>
            <a:off x="838200" y="1825624"/>
            <a:ext cx="10515600" cy="3940423"/>
          </a:xfrm>
        </p:spPr>
        <p:txBody>
          <a:bodyPr>
            <a:normAutofit/>
          </a:bodyPr>
          <a:lstStyle/>
          <a:p>
            <a:r>
              <a:rPr lang="en-US" dirty="0"/>
              <a:t>We used the training dataset to fit each model in the grid search</a:t>
            </a:r>
          </a:p>
          <a:p>
            <a:r>
              <a:rPr lang="en-US" dirty="0"/>
              <a:t>We used the validation dataset to compare across models in the grid search and select the best model</a:t>
            </a:r>
          </a:p>
          <a:p>
            <a:r>
              <a:rPr lang="en-US" dirty="0"/>
              <a:t>We report the performance of the best model (chosen using validation data) using the test dataset.</a:t>
            </a:r>
          </a:p>
        </p:txBody>
      </p:sp>
    </p:spTree>
    <p:extLst>
      <p:ext uri="{BB962C8B-B14F-4D97-AF65-F5344CB8AC3E}">
        <p14:creationId xmlns:p14="http://schemas.microsoft.com/office/powerpoint/2010/main" val="2011843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Examining problems with the model</a:t>
            </a:r>
          </a:p>
        </p:txBody>
      </p:sp>
      <p:sp>
        <p:nvSpPr>
          <p:cNvPr id="3" name="Content Placeholder 2"/>
          <p:cNvSpPr>
            <a:spLocks noGrp="1"/>
          </p:cNvSpPr>
          <p:nvPr>
            <p:ph idx="1"/>
          </p:nvPr>
        </p:nvSpPr>
        <p:spPr>
          <a:xfrm>
            <a:off x="838200" y="1825624"/>
            <a:ext cx="10515600" cy="4317723"/>
          </a:xfrm>
        </p:spPr>
        <p:txBody>
          <a:bodyPr>
            <a:normAutofit/>
          </a:bodyPr>
          <a:lstStyle/>
          <a:p>
            <a:r>
              <a:rPr lang="en-US" dirty="0"/>
              <a:t>Logistic regression computes the probability that an example belongs to a class</a:t>
            </a:r>
          </a:p>
          <a:p>
            <a:r>
              <a:rPr lang="en-US" dirty="0"/>
              <a:t>With this, we can examine the places where our model is </a:t>
            </a:r>
            <a:r>
              <a:rPr lang="en-US" b="1" dirty="0"/>
              <a:t>most wrong</a:t>
            </a:r>
            <a:r>
              <a:rPr lang="en-US" dirty="0"/>
              <a:t> in the supervised data</a:t>
            </a:r>
          </a:p>
          <a:p>
            <a:r>
              <a:rPr lang="en-US" dirty="0"/>
              <a:t>Also, we can examine where our model is </a:t>
            </a:r>
            <a:r>
              <a:rPr lang="en-US" b="1" dirty="0"/>
              <a:t>most confident</a:t>
            </a:r>
            <a:r>
              <a:rPr lang="en-US" dirty="0"/>
              <a:t> about a prediction</a:t>
            </a:r>
          </a:p>
          <a:p>
            <a:r>
              <a:rPr lang="en-US" dirty="0"/>
              <a:t>Examining the most wrong and most confident outcomes may lead to insights that can be used to improve the model</a:t>
            </a:r>
          </a:p>
        </p:txBody>
      </p:sp>
    </p:spTree>
    <p:extLst>
      <p:ext uri="{BB962C8B-B14F-4D97-AF65-F5344CB8AC3E}">
        <p14:creationId xmlns:p14="http://schemas.microsoft.com/office/powerpoint/2010/main" val="1438076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Applying it to Twitter data</a:t>
            </a:r>
          </a:p>
        </p:txBody>
      </p:sp>
      <p:sp>
        <p:nvSpPr>
          <p:cNvPr id="3" name="Content Placeholder 2"/>
          <p:cNvSpPr>
            <a:spLocks noGrp="1"/>
          </p:cNvSpPr>
          <p:nvPr>
            <p:ph idx="1"/>
          </p:nvPr>
        </p:nvSpPr>
        <p:spPr>
          <a:xfrm>
            <a:off x="838200" y="1825625"/>
            <a:ext cx="10515600" cy="1489948"/>
          </a:xfrm>
        </p:spPr>
        <p:txBody>
          <a:bodyPr>
            <a:normAutofit/>
          </a:bodyPr>
          <a:lstStyle/>
          <a:p>
            <a:r>
              <a:rPr lang="en-US" dirty="0"/>
              <a:t>Applying our model to a sample of 1K tweets from each 2016 US presidential candidate.</a:t>
            </a:r>
          </a:p>
          <a:p>
            <a:r>
              <a:rPr lang="en-US" dirty="0"/>
              <a:t>Sample of Trump’s tweets that are negative (with high confidence):</a:t>
            </a:r>
          </a:p>
        </p:txBody>
      </p:sp>
      <p:pic>
        <p:nvPicPr>
          <p:cNvPr id="5" name="Picture 4"/>
          <p:cNvPicPr>
            <a:picLocks noChangeAspect="1"/>
          </p:cNvPicPr>
          <p:nvPr/>
        </p:nvPicPr>
        <p:blipFill>
          <a:blip r:embed="rId2"/>
          <a:stretch>
            <a:fillRect/>
          </a:stretch>
        </p:blipFill>
        <p:spPr>
          <a:xfrm>
            <a:off x="1231900" y="3315573"/>
            <a:ext cx="10121900" cy="3302000"/>
          </a:xfrm>
          <a:prstGeom prst="rect">
            <a:avLst/>
          </a:prstGeom>
        </p:spPr>
      </p:pic>
    </p:spTree>
    <p:extLst>
      <p:ext uri="{BB962C8B-B14F-4D97-AF65-F5344CB8AC3E}">
        <p14:creationId xmlns:p14="http://schemas.microsoft.com/office/powerpoint/2010/main" val="13332782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Applying it to Twitter data</a:t>
            </a:r>
          </a:p>
        </p:txBody>
      </p:sp>
      <p:sp>
        <p:nvSpPr>
          <p:cNvPr id="3" name="Content Placeholder 2"/>
          <p:cNvSpPr>
            <a:spLocks noGrp="1"/>
          </p:cNvSpPr>
          <p:nvPr>
            <p:ph idx="1"/>
          </p:nvPr>
        </p:nvSpPr>
        <p:spPr>
          <a:xfrm>
            <a:off x="838200" y="1825624"/>
            <a:ext cx="10515600" cy="484807"/>
          </a:xfrm>
        </p:spPr>
        <p:txBody>
          <a:bodyPr>
            <a:normAutofit/>
          </a:bodyPr>
          <a:lstStyle/>
          <a:p>
            <a:r>
              <a:rPr lang="en-US" dirty="0"/>
              <a:t>A sample of Clinton’s tweets that are negative (with high confidence)</a:t>
            </a:r>
          </a:p>
        </p:txBody>
      </p:sp>
      <p:pic>
        <p:nvPicPr>
          <p:cNvPr id="6" name="Picture 5"/>
          <p:cNvPicPr>
            <a:picLocks noChangeAspect="1"/>
          </p:cNvPicPr>
          <p:nvPr/>
        </p:nvPicPr>
        <p:blipFill>
          <a:blip r:embed="rId2"/>
          <a:stretch>
            <a:fillRect/>
          </a:stretch>
        </p:blipFill>
        <p:spPr>
          <a:xfrm>
            <a:off x="1085850" y="2738789"/>
            <a:ext cx="10020300" cy="3111500"/>
          </a:xfrm>
          <a:prstGeom prst="rect">
            <a:avLst/>
          </a:prstGeom>
        </p:spPr>
      </p:pic>
    </p:spTree>
    <p:extLst>
      <p:ext uri="{BB962C8B-B14F-4D97-AF65-F5344CB8AC3E}">
        <p14:creationId xmlns:p14="http://schemas.microsoft.com/office/powerpoint/2010/main" val="11025731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Applying it to Twitter data</a:t>
            </a:r>
          </a:p>
        </p:txBody>
      </p:sp>
      <p:sp>
        <p:nvSpPr>
          <p:cNvPr id="3" name="Content Placeholder 2"/>
          <p:cNvSpPr>
            <a:spLocks noGrp="1"/>
          </p:cNvSpPr>
          <p:nvPr>
            <p:ph idx="1"/>
          </p:nvPr>
        </p:nvSpPr>
        <p:spPr>
          <a:xfrm>
            <a:off x="838200" y="1825624"/>
            <a:ext cx="10515600" cy="484807"/>
          </a:xfrm>
        </p:spPr>
        <p:txBody>
          <a:bodyPr>
            <a:normAutofit/>
          </a:bodyPr>
          <a:lstStyle/>
          <a:p>
            <a:r>
              <a:rPr lang="en-US" dirty="0"/>
              <a:t>Positive Trump tweets:</a:t>
            </a:r>
          </a:p>
        </p:txBody>
      </p:sp>
      <p:pic>
        <p:nvPicPr>
          <p:cNvPr id="4" name="Picture 3"/>
          <p:cNvPicPr>
            <a:picLocks noChangeAspect="1"/>
          </p:cNvPicPr>
          <p:nvPr/>
        </p:nvPicPr>
        <p:blipFill>
          <a:blip r:embed="rId2"/>
          <a:stretch>
            <a:fillRect/>
          </a:stretch>
        </p:blipFill>
        <p:spPr>
          <a:xfrm>
            <a:off x="1060450" y="2750859"/>
            <a:ext cx="10071100" cy="3073400"/>
          </a:xfrm>
          <a:prstGeom prst="rect">
            <a:avLst/>
          </a:prstGeom>
        </p:spPr>
      </p:pic>
    </p:spTree>
    <p:extLst>
      <p:ext uri="{BB962C8B-B14F-4D97-AF65-F5344CB8AC3E}">
        <p14:creationId xmlns:p14="http://schemas.microsoft.com/office/powerpoint/2010/main" val="9263623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Applying it to Twitter data</a:t>
            </a:r>
          </a:p>
        </p:txBody>
      </p:sp>
      <p:sp>
        <p:nvSpPr>
          <p:cNvPr id="3" name="Content Placeholder 2"/>
          <p:cNvSpPr>
            <a:spLocks noGrp="1"/>
          </p:cNvSpPr>
          <p:nvPr>
            <p:ph idx="1"/>
          </p:nvPr>
        </p:nvSpPr>
        <p:spPr>
          <a:xfrm>
            <a:off x="838200" y="1825624"/>
            <a:ext cx="10515600" cy="484807"/>
          </a:xfrm>
        </p:spPr>
        <p:txBody>
          <a:bodyPr>
            <a:normAutofit/>
          </a:bodyPr>
          <a:lstStyle/>
          <a:p>
            <a:r>
              <a:rPr lang="en-US" dirty="0"/>
              <a:t>Positive Clinton tweets:</a:t>
            </a:r>
          </a:p>
        </p:txBody>
      </p:sp>
      <p:pic>
        <p:nvPicPr>
          <p:cNvPr id="5" name="Picture 4"/>
          <p:cNvPicPr>
            <a:picLocks noChangeAspect="1"/>
          </p:cNvPicPr>
          <p:nvPr/>
        </p:nvPicPr>
        <p:blipFill>
          <a:blip r:embed="rId2"/>
          <a:stretch>
            <a:fillRect/>
          </a:stretch>
        </p:blipFill>
        <p:spPr>
          <a:xfrm>
            <a:off x="990600" y="2668357"/>
            <a:ext cx="10210800" cy="3098800"/>
          </a:xfrm>
          <a:prstGeom prst="rect">
            <a:avLst/>
          </a:prstGeom>
        </p:spPr>
      </p:pic>
    </p:spTree>
    <p:extLst>
      <p:ext uri="{BB962C8B-B14F-4D97-AF65-F5344CB8AC3E}">
        <p14:creationId xmlns:p14="http://schemas.microsoft.com/office/powerpoint/2010/main" val="4474947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Applying it to Twitter data</a:t>
            </a:r>
          </a:p>
        </p:txBody>
      </p:sp>
      <p:sp>
        <p:nvSpPr>
          <p:cNvPr id="3" name="Content Placeholder 2"/>
          <p:cNvSpPr>
            <a:spLocks noGrp="1"/>
          </p:cNvSpPr>
          <p:nvPr>
            <p:ph idx="1"/>
          </p:nvPr>
        </p:nvSpPr>
        <p:spPr>
          <a:xfrm>
            <a:off x="838200" y="1825624"/>
            <a:ext cx="10515600" cy="4877829"/>
          </a:xfrm>
        </p:spPr>
        <p:txBody>
          <a:bodyPr>
            <a:normAutofit/>
          </a:bodyPr>
          <a:lstStyle/>
          <a:p>
            <a:r>
              <a:rPr lang="en-US" dirty="0"/>
              <a:t>And the verdict is:</a:t>
            </a:r>
          </a:p>
          <a:p>
            <a:endParaRPr lang="en-US" dirty="0"/>
          </a:p>
          <a:p>
            <a:endParaRPr lang="en-US" dirty="0"/>
          </a:p>
          <a:p>
            <a:endParaRPr lang="en-US" dirty="0"/>
          </a:p>
          <a:p>
            <a:endParaRPr lang="en-US" dirty="0"/>
          </a:p>
          <a:p>
            <a:endParaRPr lang="en-US" dirty="0"/>
          </a:p>
          <a:p>
            <a:endParaRPr lang="en-US" dirty="0"/>
          </a:p>
          <a:p>
            <a:r>
              <a:rPr lang="en-US" dirty="0"/>
              <a:t>Clinton is significantly more negative than Trump!</a:t>
            </a:r>
          </a:p>
          <a:p>
            <a:r>
              <a:rPr lang="en-US" dirty="0"/>
              <a:t>Any ideas why?</a:t>
            </a:r>
          </a:p>
        </p:txBody>
      </p:sp>
      <p:pic>
        <p:nvPicPr>
          <p:cNvPr id="4" name="Picture 3"/>
          <p:cNvPicPr>
            <a:picLocks noChangeAspect="1"/>
          </p:cNvPicPr>
          <p:nvPr/>
        </p:nvPicPr>
        <p:blipFill>
          <a:blip r:embed="rId2"/>
          <a:stretch>
            <a:fillRect/>
          </a:stretch>
        </p:blipFill>
        <p:spPr>
          <a:xfrm>
            <a:off x="3785243" y="2525239"/>
            <a:ext cx="4474317" cy="2613249"/>
          </a:xfrm>
          <a:prstGeom prst="rect">
            <a:avLst/>
          </a:prstGeom>
        </p:spPr>
      </p:pic>
    </p:spTree>
    <p:extLst>
      <p:ext uri="{BB962C8B-B14F-4D97-AF65-F5344CB8AC3E}">
        <p14:creationId xmlns:p14="http://schemas.microsoft.com/office/powerpoint/2010/main" val="1095659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simple solution without much data science</a:t>
            </a:r>
          </a:p>
        </p:txBody>
      </p:sp>
      <p:sp>
        <p:nvSpPr>
          <p:cNvPr id="6" name="Content Placeholder 5"/>
          <p:cNvSpPr>
            <a:spLocks noGrp="1"/>
          </p:cNvSpPr>
          <p:nvPr>
            <p:ph idx="1"/>
          </p:nvPr>
        </p:nvSpPr>
        <p:spPr>
          <a:xfrm>
            <a:off x="838200" y="1825625"/>
            <a:ext cx="10515600" cy="1634906"/>
          </a:xfrm>
        </p:spPr>
        <p:txBody>
          <a:bodyPr/>
          <a:lstStyle/>
          <a:p>
            <a:pPr marL="514350" indent="-514350">
              <a:buFont typeface="+mj-lt"/>
              <a:buAutoNum type="arabicPeriod"/>
            </a:pPr>
            <a:r>
              <a:rPr lang="en-US" dirty="0"/>
              <a:t>Get a list of positive words (+1) and negative words (-1)</a:t>
            </a:r>
          </a:p>
          <a:p>
            <a:pPr marL="514350" indent="-514350">
              <a:buFont typeface="+mj-lt"/>
              <a:buAutoNum type="arabicPeriod"/>
            </a:pPr>
            <a:r>
              <a:rPr lang="en-US" dirty="0"/>
              <a:t>Compute the mean sentiment in the text based on words</a:t>
            </a:r>
          </a:p>
          <a:p>
            <a:pPr marL="514350" indent="-514350">
              <a:buFont typeface="+mj-lt"/>
              <a:buAutoNum type="arabicPeriod"/>
            </a:pPr>
            <a:r>
              <a:rPr lang="en-US" dirty="0"/>
              <a:t>If mean is greater than 0, then sentence is positive</a:t>
            </a:r>
          </a:p>
        </p:txBody>
      </p:sp>
      <p:pic>
        <p:nvPicPr>
          <p:cNvPr id="4" name="Picture 3"/>
          <p:cNvPicPr>
            <a:picLocks noChangeAspect="1"/>
          </p:cNvPicPr>
          <p:nvPr/>
        </p:nvPicPr>
        <p:blipFill>
          <a:blip r:embed="rId2"/>
          <a:stretch>
            <a:fillRect/>
          </a:stretch>
        </p:blipFill>
        <p:spPr>
          <a:xfrm>
            <a:off x="1284891" y="3595468"/>
            <a:ext cx="3394840" cy="2924942"/>
          </a:xfrm>
          <a:prstGeom prst="rect">
            <a:avLst/>
          </a:prstGeom>
        </p:spPr>
      </p:pic>
      <p:pic>
        <p:nvPicPr>
          <p:cNvPr id="5" name="Picture 4"/>
          <p:cNvPicPr>
            <a:picLocks noChangeAspect="1"/>
          </p:cNvPicPr>
          <p:nvPr/>
        </p:nvPicPr>
        <p:blipFill>
          <a:blip r:embed="rId3"/>
          <a:stretch>
            <a:fillRect/>
          </a:stretch>
        </p:blipFill>
        <p:spPr>
          <a:xfrm>
            <a:off x="6096000" y="3938587"/>
            <a:ext cx="4827514" cy="2238704"/>
          </a:xfrm>
          <a:prstGeom prst="rect">
            <a:avLst/>
          </a:prstGeom>
        </p:spPr>
      </p:pic>
      <p:sp>
        <p:nvSpPr>
          <p:cNvPr id="3" name="Rectangle 2"/>
          <p:cNvSpPr/>
          <p:nvPr/>
        </p:nvSpPr>
        <p:spPr>
          <a:xfrm>
            <a:off x="1858487" y="4120737"/>
            <a:ext cx="504702" cy="17135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289463" y="4275116"/>
            <a:ext cx="504702" cy="17135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190996" y="4435433"/>
            <a:ext cx="504702" cy="17135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980705" y="4446466"/>
            <a:ext cx="504702" cy="17135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048996" y="4708565"/>
            <a:ext cx="504702" cy="1713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174478" y="4713659"/>
            <a:ext cx="504702" cy="1713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9967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to IMDB</a:t>
            </a:r>
          </a:p>
        </p:txBody>
      </p:sp>
      <p:sp>
        <p:nvSpPr>
          <p:cNvPr id="6" name="Content Placeholder 5"/>
          <p:cNvSpPr>
            <a:spLocks noGrp="1"/>
          </p:cNvSpPr>
          <p:nvPr>
            <p:ph idx="1"/>
          </p:nvPr>
        </p:nvSpPr>
        <p:spPr>
          <a:xfrm>
            <a:off x="838200" y="1825624"/>
            <a:ext cx="10515600" cy="2871067"/>
          </a:xfrm>
        </p:spPr>
        <p:txBody>
          <a:bodyPr>
            <a:normAutofit/>
          </a:bodyPr>
          <a:lstStyle/>
          <a:p>
            <a:r>
              <a:rPr lang="en-US" dirty="0"/>
              <a:t>IMDB  (The Internet Movie Database) contains volunteers’ reviews of movies</a:t>
            </a:r>
          </a:p>
          <a:p>
            <a:r>
              <a:rPr lang="en-US" dirty="0"/>
              <a:t>We will be using a dataset of 12.5K positive reviews and 12.5K negative reviews</a:t>
            </a:r>
          </a:p>
          <a:p>
            <a:r>
              <a:rPr lang="en-US" dirty="0"/>
              <a:t>Reviews (from 1-10) with greater than 7 had positive sentiment and less than 4 had negative sentiment</a:t>
            </a:r>
          </a:p>
        </p:txBody>
      </p:sp>
      <p:sp>
        <p:nvSpPr>
          <p:cNvPr id="15" name="Rectangle 14"/>
          <p:cNvSpPr/>
          <p:nvPr/>
        </p:nvSpPr>
        <p:spPr>
          <a:xfrm>
            <a:off x="963881" y="4800140"/>
            <a:ext cx="10097984" cy="923330"/>
          </a:xfrm>
          <a:prstGeom prst="rect">
            <a:avLst/>
          </a:prstGeom>
        </p:spPr>
        <p:txBody>
          <a:bodyPr wrap="square">
            <a:spAutoFit/>
          </a:bodyPr>
          <a:lstStyle/>
          <a:p>
            <a:r>
              <a:rPr lang="en-US" dirty="0">
                <a:solidFill>
                  <a:srgbClr val="000000"/>
                </a:solidFill>
                <a:latin typeface="Times" charset="0"/>
              </a:rPr>
              <a:t>Andrew L. Maas, Raymond E. Daly, Peter T. Pham, Dan Huang, Andrew Y. Ng, and Christopher Potts. (2011). </a:t>
            </a:r>
            <a:r>
              <a:rPr lang="en-US" dirty="0">
                <a:latin typeface="Times" charset="0"/>
                <a:hlinkClick r:id="rId2"/>
              </a:rPr>
              <a:t>Learning Word Vectors for Sentiment Analysis.</a:t>
            </a:r>
            <a:r>
              <a:rPr lang="en-US" dirty="0">
                <a:solidFill>
                  <a:srgbClr val="000000"/>
                </a:solidFill>
                <a:latin typeface="Times" charset="0"/>
              </a:rPr>
              <a:t> </a:t>
            </a:r>
            <a:r>
              <a:rPr lang="en-US" i="1" dirty="0">
                <a:solidFill>
                  <a:srgbClr val="000000"/>
                </a:solidFill>
                <a:latin typeface="Times" charset="0"/>
              </a:rPr>
              <a:t>The 49th Annual Meeting of the Association for Computational Linguistics (ACL 2011).</a:t>
            </a:r>
            <a:endParaRPr lang="en-US" dirty="0"/>
          </a:p>
        </p:txBody>
      </p:sp>
    </p:spTree>
    <p:extLst>
      <p:ext uri="{BB962C8B-B14F-4D97-AF65-F5344CB8AC3E}">
        <p14:creationId xmlns:p14="http://schemas.microsoft.com/office/powerpoint/2010/main" val="240000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to IMDB</a:t>
            </a:r>
          </a:p>
        </p:txBody>
      </p:sp>
      <p:pic>
        <p:nvPicPr>
          <p:cNvPr id="13" name="Picture 12"/>
          <p:cNvPicPr>
            <a:picLocks noChangeAspect="1"/>
          </p:cNvPicPr>
          <p:nvPr/>
        </p:nvPicPr>
        <p:blipFill>
          <a:blip r:embed="rId2"/>
          <a:stretch>
            <a:fillRect/>
          </a:stretch>
        </p:blipFill>
        <p:spPr>
          <a:xfrm>
            <a:off x="434871" y="1526654"/>
            <a:ext cx="7274776" cy="2474313"/>
          </a:xfrm>
          <a:prstGeom prst="rect">
            <a:avLst/>
          </a:prstGeom>
        </p:spPr>
      </p:pic>
      <p:pic>
        <p:nvPicPr>
          <p:cNvPr id="14" name="Picture 13"/>
          <p:cNvPicPr>
            <a:picLocks noChangeAspect="1"/>
          </p:cNvPicPr>
          <p:nvPr/>
        </p:nvPicPr>
        <p:blipFill>
          <a:blip r:embed="rId3"/>
          <a:stretch>
            <a:fillRect/>
          </a:stretch>
        </p:blipFill>
        <p:spPr>
          <a:xfrm>
            <a:off x="434870" y="4165843"/>
            <a:ext cx="6781717" cy="2587881"/>
          </a:xfrm>
          <a:prstGeom prst="rect">
            <a:avLst/>
          </a:prstGeom>
        </p:spPr>
      </p:pic>
      <p:sp>
        <p:nvSpPr>
          <p:cNvPr id="5" name="TextBox 4"/>
          <p:cNvSpPr txBox="1"/>
          <p:nvPr/>
        </p:nvSpPr>
        <p:spPr>
          <a:xfrm>
            <a:off x="2511632" y="4251366"/>
            <a:ext cx="417102" cy="369332"/>
          </a:xfrm>
          <a:prstGeom prst="rect">
            <a:avLst/>
          </a:prstGeom>
          <a:noFill/>
        </p:spPr>
        <p:txBody>
          <a:bodyPr wrap="none" rtlCol="0">
            <a:spAutoFit/>
          </a:bodyPr>
          <a:lstStyle/>
          <a:p>
            <a:r>
              <a:rPr lang="en-US"/>
              <a:t>+1</a:t>
            </a:r>
          </a:p>
        </p:txBody>
      </p:sp>
      <p:sp>
        <p:nvSpPr>
          <p:cNvPr id="9" name="TextBox 8"/>
          <p:cNvSpPr txBox="1"/>
          <p:nvPr/>
        </p:nvSpPr>
        <p:spPr>
          <a:xfrm>
            <a:off x="8901757" y="4251366"/>
            <a:ext cx="417102" cy="369332"/>
          </a:xfrm>
          <a:prstGeom prst="rect">
            <a:avLst/>
          </a:prstGeom>
          <a:noFill/>
        </p:spPr>
        <p:txBody>
          <a:bodyPr wrap="none" rtlCol="0">
            <a:spAutoFit/>
          </a:bodyPr>
          <a:lstStyle/>
          <a:p>
            <a:r>
              <a:rPr lang="en-US" dirty="0"/>
              <a:t>+1</a:t>
            </a:r>
          </a:p>
        </p:txBody>
      </p:sp>
    </p:spTree>
    <p:extLst>
      <p:ext uri="{BB962C8B-B14F-4D97-AF65-F5344CB8AC3E}">
        <p14:creationId xmlns:p14="http://schemas.microsoft.com/office/powerpoint/2010/main" val="970376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Tagging based on list of word sentiments</a:t>
            </a:r>
          </a:p>
        </p:txBody>
      </p:sp>
      <p:sp>
        <p:nvSpPr>
          <p:cNvPr id="3" name="Content Placeholder 2"/>
          <p:cNvSpPr>
            <a:spLocks noGrp="1"/>
          </p:cNvSpPr>
          <p:nvPr>
            <p:ph idx="1"/>
          </p:nvPr>
        </p:nvSpPr>
        <p:spPr>
          <a:xfrm>
            <a:off x="838200" y="1825625"/>
            <a:ext cx="10515600" cy="4450484"/>
          </a:xfrm>
        </p:spPr>
        <p:txBody>
          <a:bodyPr/>
          <a:lstStyle/>
          <a:p>
            <a:r>
              <a:rPr lang="en-US" dirty="0"/>
              <a:t>Positive words:</a:t>
            </a:r>
          </a:p>
          <a:p>
            <a:endParaRPr lang="en-US" dirty="0"/>
          </a:p>
          <a:p>
            <a:endParaRPr lang="en-US" dirty="0"/>
          </a:p>
          <a:p>
            <a:endParaRPr lang="en-US" dirty="0"/>
          </a:p>
          <a:p>
            <a:endParaRPr lang="en-US" dirty="0"/>
          </a:p>
          <a:p>
            <a:r>
              <a:rPr lang="en-US" dirty="0"/>
              <a:t>Negative words:</a:t>
            </a:r>
          </a:p>
        </p:txBody>
      </p:sp>
      <p:pic>
        <p:nvPicPr>
          <p:cNvPr id="4" name="Picture 3"/>
          <p:cNvPicPr>
            <a:picLocks noChangeAspect="1"/>
          </p:cNvPicPr>
          <p:nvPr/>
        </p:nvPicPr>
        <p:blipFill>
          <a:blip r:embed="rId2"/>
          <a:stretch>
            <a:fillRect/>
          </a:stretch>
        </p:blipFill>
        <p:spPr>
          <a:xfrm>
            <a:off x="3896838" y="1938152"/>
            <a:ext cx="2099538" cy="1808513"/>
          </a:xfrm>
          <a:prstGeom prst="rect">
            <a:avLst/>
          </a:prstGeom>
        </p:spPr>
      </p:pic>
      <p:pic>
        <p:nvPicPr>
          <p:cNvPr id="6" name="Picture 5"/>
          <p:cNvPicPr>
            <a:picLocks noChangeAspect="1"/>
          </p:cNvPicPr>
          <p:nvPr/>
        </p:nvPicPr>
        <p:blipFill>
          <a:blip r:embed="rId3"/>
          <a:stretch>
            <a:fillRect/>
          </a:stretch>
        </p:blipFill>
        <p:spPr>
          <a:xfrm>
            <a:off x="3896838" y="4251366"/>
            <a:ext cx="2018232" cy="1715985"/>
          </a:xfrm>
          <a:prstGeom prst="rect">
            <a:avLst/>
          </a:prstGeom>
        </p:spPr>
      </p:pic>
      <p:pic>
        <p:nvPicPr>
          <p:cNvPr id="7" name="Picture 6"/>
          <p:cNvPicPr>
            <a:picLocks noChangeAspect="1"/>
          </p:cNvPicPr>
          <p:nvPr/>
        </p:nvPicPr>
        <p:blipFill>
          <a:blip r:embed="rId4"/>
          <a:stretch>
            <a:fillRect/>
          </a:stretch>
        </p:blipFill>
        <p:spPr>
          <a:xfrm>
            <a:off x="7268777" y="4355047"/>
            <a:ext cx="2311400" cy="1371600"/>
          </a:xfrm>
          <a:prstGeom prst="rect">
            <a:avLst/>
          </a:prstGeom>
        </p:spPr>
      </p:pic>
    </p:spTree>
    <p:extLst>
      <p:ext uri="{BB962C8B-B14F-4D97-AF65-F5344CB8AC3E}">
        <p14:creationId xmlns:p14="http://schemas.microsoft.com/office/powerpoint/2010/main" val="10543033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13958</TotalTime>
  <Words>2744</Words>
  <Application>Microsoft Office PowerPoint</Application>
  <PresentationFormat>Widescreen</PresentationFormat>
  <Paragraphs>321</Paragraphs>
  <Slides>58</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Arial</vt:lpstr>
      <vt:lpstr>Calibri</vt:lpstr>
      <vt:lpstr>Calibri Light</vt:lpstr>
      <vt:lpstr>Cambria Math</vt:lpstr>
      <vt:lpstr>Times</vt:lpstr>
      <vt:lpstr>Wingdings 2</vt:lpstr>
      <vt:lpstr>Office Theme</vt:lpstr>
      <vt:lpstr>IST718 Use case: Sentiment Analysis </vt:lpstr>
      <vt:lpstr>Objectives</vt:lpstr>
      <vt:lpstr>The Sentiment Analysis problem</vt:lpstr>
      <vt:lpstr>The Sentiment Analysis problem (2)</vt:lpstr>
      <vt:lpstr>The Sentiment Analysis problem</vt:lpstr>
      <vt:lpstr>A simple solution without much data science</vt:lpstr>
      <vt:lpstr>Application to IMDB</vt:lpstr>
      <vt:lpstr>Application to IMDB</vt:lpstr>
      <vt:lpstr>Tagging based on list of word sentiments</vt:lpstr>
      <vt:lpstr>Sample Review Data</vt:lpstr>
      <vt:lpstr>Explode the Reviews, Keep the Review ID, Add the Sentiments</vt:lpstr>
      <vt:lpstr>Simple model performance</vt:lpstr>
      <vt:lpstr>Problems with simple approach</vt:lpstr>
      <vt:lpstr>A data science approach</vt:lpstr>
      <vt:lpstr>From text to vectors</vt:lpstr>
      <vt:lpstr>Consider the following documents</vt:lpstr>
      <vt:lpstr>Word counting</vt:lpstr>
      <vt:lpstr>Term Frequency - Inverse Document Frequency (TF-IDF)</vt:lpstr>
      <vt:lpstr>TFIDF</vt:lpstr>
      <vt:lpstr>Term Frequency</vt:lpstr>
      <vt:lpstr>Inverse Document Frequency</vt:lpstr>
      <vt:lpstr>TF-IDF Equation</vt:lpstr>
      <vt:lpstr>Putting it All Together:  TF-IDF</vt:lpstr>
      <vt:lpstr>TF-IDF Example Data</vt:lpstr>
      <vt:lpstr>Logistic Regression</vt:lpstr>
      <vt:lpstr>Why is it called logistic regression</vt:lpstr>
      <vt:lpstr>Sigmoid Function</vt:lpstr>
      <vt:lpstr>Relationship between linear and logistic Regression</vt:lpstr>
      <vt:lpstr>Sigmoid Shape as slope coefficient (θ) is varied</vt:lpstr>
      <vt:lpstr>Sigmoid shape as intercept (a) is varied</vt:lpstr>
      <vt:lpstr>Logistic regression loss function</vt:lpstr>
      <vt:lpstr>Logistic regression loss function continued</vt:lpstr>
      <vt:lpstr>Logistic Regression loss function continued</vt:lpstr>
      <vt:lpstr>Logistic Regression Loss Function</vt:lpstr>
      <vt:lpstr>Sample Logistic Regression Training Data</vt:lpstr>
      <vt:lpstr>Logistic regression to estimate sentiments</vt:lpstr>
      <vt:lpstr>Examining the fit</vt:lpstr>
      <vt:lpstr>Examining the fit</vt:lpstr>
      <vt:lpstr>Something is off: overfitting</vt:lpstr>
      <vt:lpstr>What is regularization from a high level </vt:lpstr>
      <vt:lpstr>Regularized logistic regression</vt:lpstr>
      <vt:lpstr>L1 Norm</vt:lpstr>
      <vt:lpstr>Review: L2 Norm</vt:lpstr>
      <vt:lpstr>L2 regularization</vt:lpstr>
      <vt:lpstr>L1 regularization</vt:lpstr>
      <vt:lpstr>Elastic net regularization</vt:lpstr>
      <vt:lpstr>Elastic net logistic regression</vt:lpstr>
      <vt:lpstr>Word-level sentiments</vt:lpstr>
      <vt:lpstr>Word-level sentiments</vt:lpstr>
      <vt:lpstr>Automatic feature selection with L1</vt:lpstr>
      <vt:lpstr>Grid Search: How we choose α and λ?</vt:lpstr>
      <vt:lpstr>How should we report the final performance of our case study?</vt:lpstr>
      <vt:lpstr>Examining problems with the model</vt:lpstr>
      <vt:lpstr>Applying it to Twitter data</vt:lpstr>
      <vt:lpstr>Applying it to Twitter data</vt:lpstr>
      <vt:lpstr>Applying it to Twitter data</vt:lpstr>
      <vt:lpstr>Applying it to Twitter data</vt:lpstr>
      <vt:lpstr>Applying it to Twitter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HDFS Works</dc:title>
  <dc:creator>Michael Fudge</dc:creator>
  <cp:lastModifiedBy>Will</cp:lastModifiedBy>
  <cp:revision>380</cp:revision>
  <cp:lastPrinted>2019-10-08T23:38:42Z</cp:lastPrinted>
  <dcterms:created xsi:type="dcterms:W3CDTF">2015-12-30T15:53:28Z</dcterms:created>
  <dcterms:modified xsi:type="dcterms:W3CDTF">2020-02-23T20:23:38Z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